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2"/>
  </p:notesMasterIdLst>
  <p:handoutMasterIdLst>
    <p:handoutMasterId r:id="rId13"/>
  </p:handoutMasterIdLst>
  <p:sldIdLst>
    <p:sldId id="26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3" autoAdjust="0"/>
    <p:restoredTop sz="94671" autoAdjust="0"/>
  </p:normalViewPr>
  <p:slideViewPr>
    <p:cSldViewPr>
      <p:cViewPr varScale="1">
        <p:scale>
          <a:sx n="66" d="100"/>
          <a:sy n="66" d="100"/>
        </p:scale>
        <p:origin x="-84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42F117-2B2B-4A61-9652-21F6879327FE}" type="datetimeFigureOut">
              <a:rPr lang="en-US" smtClean="0"/>
              <a:t>4/12/2018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BE9C44-D296-45BE-910D-1580F96F4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8432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82B802-30BD-449E-86D5-161B386726DC}" type="datetimeFigureOut">
              <a:rPr lang="en-US" smtClean="0"/>
              <a:t>4/12/2018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AD6EE5-65A2-4653-BA1B-EBCD82573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449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1A0794-1B1F-45AC-B8FB-881854378AA4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075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2291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3300"/>
                </a:solidFill>
                <a:latin typeface="Times New Roman" pitchFamily="18" charset="0"/>
              </a:endParaRPr>
            </a:p>
          </p:txBody>
        </p:sp>
        <p:sp>
          <p:nvSpPr>
            <p:cNvPr id="12292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3300"/>
                </a:solidFill>
                <a:latin typeface="Times New Roman" pitchFamily="18" charset="0"/>
              </a:endParaRPr>
            </a:p>
          </p:txBody>
        </p:sp>
        <p:grpSp>
          <p:nvGrpSpPr>
            <p:cNvPr id="1229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12294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5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6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7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8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9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0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1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2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3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12304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12305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12306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73AF3A8-5A98-4E31-904B-F77D76A64672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1230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230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354055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60AA21-CEB9-4534-9BD8-D0C6E0E6A64B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094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AE29EB5-A650-4F61-A6FC-98B3E078D6E8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6490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-64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5169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67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9213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5739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3744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8539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3647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950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331B19C-E75E-4CD2-B8AD-B87BC6E3B57C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2648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2716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9510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621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3942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3797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2430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9844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921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56A6240-FAC3-4BCF-A2F9-AE9818BD5CB0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805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FD8CB3-9852-48C6-A20D-84DE5A78572C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56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BECBF00-FB08-4D13-8316-934EE429820F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45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798449A-B036-4708-845D-48E0BDC69F97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024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DDC2114-5156-43D2-B83C-5AA6AFEDF62F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645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00514E1-90E3-4A71-98CF-F1DB5DB833B5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381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5D48BEB-B01D-4FAF-8E6E-E07EF9E14D8F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362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33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7BD60A3-6CC3-41C8-A160-E5FA05BDF329}" type="slidenum">
              <a:rPr lang="en-US" altLang="en-US" smtClean="0">
                <a:solidFill>
                  <a:srgbClr val="0033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srgbClr val="003300"/>
              </a:solidFill>
            </a:endParaRPr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126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3300"/>
                </a:solidFill>
                <a:latin typeface="Times New Roman" pitchFamily="18" charset="0"/>
              </a:endParaRPr>
            </a:p>
          </p:txBody>
        </p:sp>
        <p:sp>
          <p:nvSpPr>
            <p:cNvPr id="11270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3300"/>
                </a:solidFill>
                <a:latin typeface="Times New Roman" pitchFamily="18" charset="0"/>
              </a:endParaRPr>
            </a:p>
          </p:txBody>
        </p:sp>
        <p:sp>
          <p:nvSpPr>
            <p:cNvPr id="1127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333300"/>
                </a:solidFill>
              </a:endParaRPr>
            </a:p>
          </p:txBody>
        </p:sp>
        <p:sp>
          <p:nvSpPr>
            <p:cNvPr id="11272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333300"/>
                </a:solidFill>
              </a:endParaRPr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9900"/>
                </a:solidFill>
              </a:endParaRPr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333300"/>
                </a:solidFill>
              </a:endParaRPr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3300"/>
                </a:solidFill>
                <a:latin typeface="Times New Roman" pitchFamily="18" charset="0"/>
              </a:endParaRPr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9900"/>
                </a:solidFill>
              </a:endParaRPr>
            </a:p>
          </p:txBody>
        </p:sp>
        <p:sp>
          <p:nvSpPr>
            <p:cNvPr id="1127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9900"/>
                </a:solidFill>
              </a:endParaRPr>
            </a:p>
          </p:txBody>
        </p:sp>
      </p:grpSp>
      <p:sp>
        <p:nvSpPr>
          <p:cNvPr id="1127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27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28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924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fld id="{0A82AF6B-8345-4B55-9F87-CD52A1BBE5B3}" type="datetimeFigureOut">
              <a:rPr lang="en-US">
                <a:solidFill>
                  <a:srgbClr val="000000"/>
                </a:solidFill>
                <a:cs typeface="Arial" charset="0"/>
              </a:rPr>
              <a:pPr/>
              <a:t>4/12/2018</a:t>
            </a:fld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fld id="{8FCCAED6-3532-47CD-AE92-1720597679CB}" type="slidenum">
              <a:rPr lang="en-US">
                <a:solidFill>
                  <a:srgbClr val="000000"/>
                </a:solidFill>
                <a:cs typeface="Arial" charset="0"/>
              </a:rPr>
              <a:pPr/>
              <a:t>‹#›</a:t>
            </a:fld>
            <a:endParaRPr lang="en-US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220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-64" charset="2"/>
        <a:buChar char="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-64" charset="2"/>
        <a:buChar char="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-64" charset="2"/>
        <a:buChar char="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2400" y="0"/>
            <a:ext cx="8991600" cy="103909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sz="3600" kern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Me llamo __________	Clase 602</a:t>
            </a:r>
            <a:br>
              <a:rPr lang="en-US" sz="3600" kern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600" kern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La fecha es el 13 de abril del 2018</a:t>
            </a:r>
            <a:endParaRPr lang="en-US" sz="3600" kern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04800" y="1066800"/>
            <a:ext cx="8686800" cy="54102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2800" kern="0" smtClean="0">
                <a:solidFill>
                  <a:srgbClr val="FF0000"/>
                </a:solidFill>
              </a:rPr>
              <a:t>Proposito 60: </a:t>
            </a:r>
            <a:r>
              <a:rPr lang="en-US" sz="2800" kern="0" smtClean="0"/>
              <a:t>¿Tomas el bus escolar?</a:t>
            </a:r>
          </a:p>
          <a:p>
            <a:pPr marL="0" indent="0">
              <a:buFont typeface="Wingdings" pitchFamily="2" charset="2"/>
              <a:buNone/>
            </a:pPr>
            <a:r>
              <a:rPr lang="en-US" sz="2000" i="1" kern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L.O: to learn stationary store vocabulary</a:t>
            </a:r>
            <a:r>
              <a:rPr lang="en-US" sz="2800" i="1" kern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0" indent="0">
              <a:buFont typeface="Wingdings" pitchFamily="2" charset="2"/>
              <a:buNone/>
            </a:pPr>
            <a:r>
              <a:rPr lang="en-US" sz="2800" kern="0" smtClean="0">
                <a:solidFill>
                  <a:srgbClr val="FF0000"/>
                </a:solidFill>
              </a:rPr>
              <a:t>Actividad Inicial:</a:t>
            </a:r>
          </a:p>
          <a:p>
            <a:pPr marL="0" indent="0">
              <a:buFont typeface="Wingdings" pitchFamily="2" charset="2"/>
              <a:buNone/>
            </a:pPr>
            <a:r>
              <a:rPr lang="en-US" sz="2800" kern="0" smtClean="0"/>
              <a:t>COPY &amp; complete with the correct verb in the appropriate form.</a:t>
            </a:r>
          </a:p>
          <a:p>
            <a:pPr marL="0" indent="0">
              <a:buFont typeface="Wingdings" pitchFamily="2" charset="2"/>
              <a:buNone/>
            </a:pPr>
            <a:endParaRPr lang="en-US" sz="2800" kern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Los alumnos ________ uniforme a la escuela.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Yo ________ atencion al profesor.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Rosa _________ al profesor cuando habla.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Nosotros ________ buenas notas.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Tú _________ el examen de ingles.</a:t>
            </a:r>
          </a:p>
          <a:p>
            <a:pPr marL="0" indent="0">
              <a:buFont typeface="Wingdings" pitchFamily="2" charset="2"/>
              <a:buNone/>
            </a:pPr>
            <a:endParaRPr lang="en-US" sz="2000" kern="0" dirty="0"/>
          </a:p>
        </p:txBody>
      </p:sp>
      <p:sp>
        <p:nvSpPr>
          <p:cNvPr id="4" name="TextBox 3"/>
          <p:cNvSpPr txBox="1"/>
          <p:nvPr/>
        </p:nvSpPr>
        <p:spPr>
          <a:xfrm>
            <a:off x="187036" y="3494176"/>
            <a:ext cx="8686800" cy="52322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solidFill>
                  <a:srgbClr val="0070C0"/>
                </a:solidFill>
              </a:rPr>
              <a:t>prestar</a:t>
            </a:r>
            <a:r>
              <a:rPr lang="en-US" sz="2800" b="1" dirty="0">
                <a:solidFill>
                  <a:srgbClr val="0070C0"/>
                </a:solidFill>
              </a:rPr>
              <a:t> – </a:t>
            </a:r>
            <a:r>
              <a:rPr lang="en-US" sz="2800" b="1" dirty="0" err="1">
                <a:solidFill>
                  <a:srgbClr val="0070C0"/>
                </a:solidFill>
              </a:rPr>
              <a:t>tomar</a:t>
            </a:r>
            <a:r>
              <a:rPr lang="en-US" sz="2800" b="1" dirty="0">
                <a:solidFill>
                  <a:srgbClr val="0070C0"/>
                </a:solidFill>
              </a:rPr>
              <a:t> – </a:t>
            </a:r>
            <a:r>
              <a:rPr lang="en-US" sz="2800" b="1" dirty="0" err="1">
                <a:solidFill>
                  <a:srgbClr val="0070C0"/>
                </a:solidFill>
              </a:rPr>
              <a:t>llevar</a:t>
            </a:r>
            <a:r>
              <a:rPr lang="en-US" sz="2800" b="1" dirty="0">
                <a:solidFill>
                  <a:srgbClr val="0070C0"/>
                </a:solidFill>
              </a:rPr>
              <a:t> - </a:t>
            </a:r>
            <a:r>
              <a:rPr lang="en-US" sz="2800" b="1" dirty="0" err="1">
                <a:solidFill>
                  <a:srgbClr val="0070C0"/>
                </a:solidFill>
              </a:rPr>
              <a:t>escuchar</a:t>
            </a:r>
            <a:r>
              <a:rPr lang="en-US" sz="2800" b="1" dirty="0">
                <a:solidFill>
                  <a:srgbClr val="0070C0"/>
                </a:solidFill>
              </a:rPr>
              <a:t> - </a:t>
            </a:r>
            <a:r>
              <a:rPr lang="en-US" sz="2800" b="1" dirty="0" err="1">
                <a:solidFill>
                  <a:srgbClr val="0070C0"/>
                </a:solidFill>
              </a:rPr>
              <a:t>hablar</a:t>
            </a:r>
            <a:r>
              <a:rPr lang="en-US" sz="2800" b="1" dirty="0">
                <a:solidFill>
                  <a:srgbClr val="0070C0"/>
                </a:solidFill>
              </a:rPr>
              <a:t> - </a:t>
            </a:r>
            <a:r>
              <a:rPr lang="en-US" sz="2800" b="1" dirty="0" err="1">
                <a:solidFill>
                  <a:srgbClr val="0070C0"/>
                </a:solidFill>
              </a:rPr>
              <a:t>sacar</a:t>
            </a:r>
            <a:endParaRPr lang="en-US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89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87" t="2660" r="14440" b="6170"/>
          <a:stretch/>
        </p:blipFill>
        <p:spPr bwMode="auto">
          <a:xfrm>
            <a:off x="1" y="101601"/>
            <a:ext cx="9144000" cy="675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-37306" y="1066800"/>
            <a:ext cx="468550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3200" b="1" dirty="0">
                <a:solidFill>
                  <a:srgbClr val="FF0000"/>
                </a:solidFill>
                <a:latin typeface="Arial" charset="0"/>
                <a:cs typeface="Arial" charset="0"/>
              </a:rPr>
              <a:t>Después de las clases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4541454" y="1066800"/>
            <a:ext cx="246894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i="1" dirty="0" err="1">
                <a:solidFill>
                  <a:srgbClr val="800080"/>
                </a:solidFill>
                <a:latin typeface="Verdana" pitchFamily="34" charset="0"/>
                <a:cs typeface="Arial" charset="0"/>
              </a:rPr>
              <a:t>After</a:t>
            </a:r>
            <a:r>
              <a:rPr lang="es-ES_tradnl" altLang="en-US" sz="2800" i="1" dirty="0">
                <a:solidFill>
                  <a:srgbClr val="800080"/>
                </a:solidFill>
                <a:latin typeface="Verdana" pitchFamily="34" charset="0"/>
                <a:cs typeface="Arial" charset="0"/>
              </a:rPr>
              <a:t> </a:t>
            </a:r>
            <a:r>
              <a:rPr lang="es-ES_tradnl" altLang="en-US" sz="2800" i="1" dirty="0" err="1">
                <a:solidFill>
                  <a:srgbClr val="800080"/>
                </a:solidFill>
                <a:latin typeface="Verdana" pitchFamily="34" charset="0"/>
                <a:cs typeface="Arial" charset="0"/>
              </a:rPr>
              <a:t>classes</a:t>
            </a:r>
            <a:endParaRPr lang="es-ES_tradnl" altLang="en-US" sz="2800" i="1" dirty="0">
              <a:solidFill>
                <a:srgbClr val="80008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11" name="Rectangle 23"/>
          <p:cNvSpPr>
            <a:spLocks noChangeArrowheads="1"/>
          </p:cNvSpPr>
          <p:nvPr/>
        </p:nvSpPr>
        <p:spPr bwMode="auto">
          <a:xfrm>
            <a:off x="685800" y="1981200"/>
            <a:ext cx="2514600" cy="609600"/>
          </a:xfrm>
          <a:prstGeom prst="rect">
            <a:avLst/>
          </a:prstGeom>
          <a:solidFill>
            <a:schemeClr val="bg1"/>
          </a:solidFill>
          <a:ln w="28575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solidFill>
                  <a:srgbClr val="003300"/>
                </a:solidFill>
                <a:latin typeface="CAC Futura Casual" pitchFamily="2" charset="0"/>
              </a:rPr>
              <a:t>El bus escolar</a:t>
            </a:r>
            <a:endParaRPr lang="es-ES_tradnl" altLang="en-US" b="1" dirty="0">
              <a:solidFill>
                <a:srgbClr val="003300"/>
              </a:solidFill>
              <a:latin typeface="CAC Futura Casual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25294" y="2387025"/>
            <a:ext cx="3618707" cy="35394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3200" b="1" dirty="0">
                <a:solidFill>
                  <a:srgbClr val="0000FF"/>
                </a:solidFill>
                <a:latin typeface="Arial" charset="0"/>
                <a:cs typeface="Arial" charset="0"/>
              </a:rPr>
              <a:t>Después-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_tradnl" sz="3200" b="1" dirty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3200" b="1" dirty="0">
                <a:solidFill>
                  <a:srgbClr val="0000FF"/>
                </a:solidFill>
                <a:latin typeface="Arial" charset="0"/>
                <a:cs typeface="Arial" charset="0"/>
              </a:rPr>
              <a:t>Lejos de-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_tradnl" sz="3200" b="1" dirty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3200" b="1" dirty="0">
                <a:solidFill>
                  <a:srgbClr val="0000FF"/>
                </a:solidFill>
                <a:latin typeface="Arial" charset="0"/>
                <a:cs typeface="Arial" charset="0"/>
              </a:rPr>
              <a:t>Cerca de-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_tradnl" sz="3200" b="1" dirty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_tradnl" sz="3200" b="1" dirty="0">
              <a:solidFill>
                <a:srgbClr val="0000FF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Rectangle 23"/>
          <p:cNvSpPr>
            <a:spLocks noChangeArrowheads="1"/>
          </p:cNvSpPr>
          <p:nvPr/>
        </p:nvSpPr>
        <p:spPr bwMode="auto">
          <a:xfrm>
            <a:off x="7543800" y="23622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dirty="0" err="1" smtClean="0">
                <a:solidFill>
                  <a:srgbClr val="000000"/>
                </a:solidFill>
                <a:latin typeface="CAC Futura Casual" pitchFamily="2" charset="0"/>
              </a:rPr>
              <a:t>after</a:t>
            </a:r>
            <a:endParaRPr lang="es-ES_tradnl" altLang="en-US" sz="3600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14" name="Rectangle 23"/>
          <p:cNvSpPr>
            <a:spLocks noChangeArrowheads="1"/>
          </p:cNvSpPr>
          <p:nvPr/>
        </p:nvSpPr>
        <p:spPr bwMode="auto">
          <a:xfrm>
            <a:off x="7391400" y="33528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 err="1" smtClean="0">
                <a:solidFill>
                  <a:srgbClr val="000000"/>
                </a:solidFill>
                <a:latin typeface="CAC Futura Casual" pitchFamily="2" charset="0"/>
              </a:rPr>
              <a:t>Far</a:t>
            </a:r>
            <a:r>
              <a:rPr lang="es-ES_tradnl" altLang="en-US" sz="3200" dirty="0" smtClean="0">
                <a:solidFill>
                  <a:srgbClr val="000000"/>
                </a:solidFill>
                <a:latin typeface="CAC Futura Casual" pitchFamily="2" charset="0"/>
              </a:rPr>
              <a:t> </a:t>
            </a:r>
            <a:r>
              <a:rPr lang="es-ES_tradnl" altLang="en-US" sz="3200" dirty="0" err="1" smtClean="0">
                <a:solidFill>
                  <a:srgbClr val="000000"/>
                </a:solidFill>
                <a:latin typeface="CAC Futura Casual" pitchFamily="2" charset="0"/>
              </a:rPr>
              <a:t>from</a:t>
            </a:r>
            <a:endParaRPr lang="es-ES_tradnl" altLang="en-US" sz="3200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15" name="Rectangle 23"/>
          <p:cNvSpPr>
            <a:spLocks noChangeArrowheads="1"/>
          </p:cNvSpPr>
          <p:nvPr/>
        </p:nvSpPr>
        <p:spPr bwMode="auto">
          <a:xfrm>
            <a:off x="7416800" y="43434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 err="1" smtClean="0">
                <a:solidFill>
                  <a:srgbClr val="000000"/>
                </a:solidFill>
                <a:latin typeface="CAC Futura Casual" pitchFamily="2" charset="0"/>
              </a:rPr>
              <a:t>Close</a:t>
            </a:r>
            <a:r>
              <a:rPr lang="es-ES_tradnl" altLang="en-US" sz="3200" dirty="0" smtClean="0">
                <a:solidFill>
                  <a:srgbClr val="000000"/>
                </a:solidFill>
                <a:latin typeface="CAC Futura Casual" pitchFamily="2" charset="0"/>
              </a:rPr>
              <a:t> </a:t>
            </a:r>
            <a:r>
              <a:rPr lang="es-ES_tradnl" altLang="en-US" sz="3200" dirty="0" err="1" smtClean="0">
                <a:solidFill>
                  <a:srgbClr val="000000"/>
                </a:solidFill>
                <a:latin typeface="CAC Futura Casual" pitchFamily="2" charset="0"/>
              </a:rPr>
              <a:t>to</a:t>
            </a:r>
            <a:endParaRPr lang="es-ES_tradnl" altLang="en-US" sz="3200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16" name="Rectangle 23"/>
          <p:cNvSpPr>
            <a:spLocks noChangeArrowheads="1"/>
          </p:cNvSpPr>
          <p:nvPr/>
        </p:nvSpPr>
        <p:spPr bwMode="auto">
          <a:xfrm>
            <a:off x="3352800" y="1981200"/>
            <a:ext cx="1955800" cy="60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dirty="0" err="1" smtClean="0">
                <a:solidFill>
                  <a:srgbClr val="000000"/>
                </a:solidFill>
                <a:latin typeface="CAC Futura Casual" pitchFamily="2" charset="0"/>
              </a:rPr>
              <a:t>School</a:t>
            </a:r>
            <a:r>
              <a:rPr lang="es-ES_tradnl" altLang="en-US" sz="2800" dirty="0" smtClean="0">
                <a:solidFill>
                  <a:srgbClr val="000000"/>
                </a:solidFill>
                <a:latin typeface="CAC Futura Casual" pitchFamily="2" charset="0"/>
              </a:rPr>
              <a:t> bus</a:t>
            </a:r>
            <a:endParaRPr lang="es-ES_tradnl" altLang="en-US" sz="2800" dirty="0">
              <a:solidFill>
                <a:srgbClr val="000000"/>
              </a:solidFill>
              <a:latin typeface="CAC Futura Casual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203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24" t="819" r="12805" b="8097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114800" y="1676400"/>
            <a:ext cx="2057400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3300"/>
                </a:solidFill>
              </a:rPr>
              <a:t>La </a:t>
            </a:r>
            <a:r>
              <a:rPr lang="en-US" sz="2400" dirty="0" err="1">
                <a:solidFill>
                  <a:srgbClr val="003300"/>
                </a:solidFill>
              </a:rPr>
              <a:t>Papeleria</a:t>
            </a:r>
            <a:endParaRPr lang="en-US" sz="2400" dirty="0">
              <a:solidFill>
                <a:srgbClr val="003300"/>
              </a:solidFill>
            </a:endParaRPr>
          </a:p>
        </p:txBody>
      </p:sp>
      <p:sp>
        <p:nvSpPr>
          <p:cNvPr id="6" name="Rectangle 23"/>
          <p:cNvSpPr>
            <a:spLocks noChangeArrowheads="1"/>
          </p:cNvSpPr>
          <p:nvPr/>
        </p:nvSpPr>
        <p:spPr bwMode="auto">
          <a:xfrm>
            <a:off x="6197600" y="1600200"/>
            <a:ext cx="2946400" cy="60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dirty="0" err="1" smtClean="0">
                <a:solidFill>
                  <a:srgbClr val="000000"/>
                </a:solidFill>
                <a:latin typeface="Arial"/>
              </a:rPr>
              <a:t>Stationary</a:t>
            </a:r>
            <a:r>
              <a:rPr lang="es-ES_tradnl" altLang="en-US" dirty="0" smtClean="0">
                <a:solidFill>
                  <a:srgbClr val="000000"/>
                </a:solidFill>
                <a:latin typeface="Arial"/>
              </a:rPr>
              <a:t> Store</a:t>
            </a:r>
            <a:endParaRPr lang="es-ES_tradnl" altLang="en-US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467600" y="3048000"/>
            <a:ext cx="5334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249845" y="2286000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0000"/>
                </a:solidFill>
              </a:rPr>
              <a:t>by foot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648200" y="4114800"/>
            <a:ext cx="990600" cy="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648200" y="4126468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00FF"/>
                </a:solidFill>
              </a:rPr>
              <a:t>first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6433478" y="4038600"/>
            <a:ext cx="1262722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694517" y="403860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B050"/>
                </a:solidFill>
              </a:rPr>
              <a:t>a store</a:t>
            </a:r>
          </a:p>
        </p:txBody>
      </p:sp>
    </p:spTree>
    <p:extLst>
      <p:ext uri="{BB962C8B-B14F-4D97-AF65-F5344CB8AC3E}">
        <p14:creationId xmlns:p14="http://schemas.microsoft.com/office/powerpoint/2010/main" val="2222480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84175"/>
            <a:ext cx="7313612" cy="835025"/>
          </a:xfrm>
        </p:spPr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Vocabulario</a:t>
            </a:r>
            <a:endParaRPr lang="en-US" altLang="en-US" dirty="0">
              <a:solidFill>
                <a:srgbClr val="FF0000"/>
              </a:solidFill>
            </a:endParaRP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771650"/>
            <a:ext cx="2647950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81" name="Line 5"/>
          <p:cNvSpPr>
            <a:spLocks noChangeShapeType="1"/>
          </p:cNvSpPr>
          <p:nvPr/>
        </p:nvSpPr>
        <p:spPr bwMode="auto">
          <a:xfrm flipH="1" flipV="1">
            <a:off x="1828800" y="1981200"/>
            <a:ext cx="152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3300"/>
              </a:solidFill>
            </a:endParaRPr>
          </a:p>
        </p:txBody>
      </p:sp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792288"/>
            <a:ext cx="2590800" cy="217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698500" y="1554163"/>
            <a:ext cx="31877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800080"/>
                </a:solidFill>
              </a:rPr>
              <a:t>La </a:t>
            </a:r>
            <a:r>
              <a:rPr lang="es-ES_tradnl" altLang="en-US" sz="2200" i="1">
                <a:solidFill>
                  <a:srgbClr val="800080"/>
                </a:solidFill>
              </a:rPr>
              <a:t>(el)</a:t>
            </a:r>
            <a:r>
              <a:rPr lang="es-ES_tradnl" altLang="en-US" sz="2200" b="1">
                <a:solidFill>
                  <a:srgbClr val="800080"/>
                </a:solidFill>
              </a:rPr>
              <a:t> empleada</a:t>
            </a:r>
            <a:r>
              <a:rPr lang="es-ES_tradnl" altLang="en-US" sz="2200" i="1">
                <a:solidFill>
                  <a:srgbClr val="800080"/>
                </a:solidFill>
              </a:rPr>
              <a:t>(o)</a:t>
            </a:r>
            <a:endParaRPr lang="es-ES_tradnl" altLang="en-US" sz="2200" b="1">
              <a:solidFill>
                <a:srgbClr val="800080"/>
              </a:solidFill>
            </a:endParaRPr>
          </a:p>
        </p:txBody>
      </p:sp>
      <p:sp>
        <p:nvSpPr>
          <p:cNvPr id="24585" name="Line 9"/>
          <p:cNvSpPr>
            <a:spLocks noChangeShapeType="1"/>
          </p:cNvSpPr>
          <p:nvPr/>
        </p:nvSpPr>
        <p:spPr bwMode="auto">
          <a:xfrm flipH="1">
            <a:off x="3657600" y="3581400"/>
            <a:ext cx="152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3300"/>
              </a:solidFill>
            </a:endParaRP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2819400" y="4068763"/>
            <a:ext cx="137160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800080"/>
                </a:solidFill>
              </a:rPr>
              <a:t>La caja</a:t>
            </a:r>
          </a:p>
        </p:txBody>
      </p:sp>
      <p:pic>
        <p:nvPicPr>
          <p:cNvPr id="24588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738" y="2292350"/>
            <a:ext cx="2100262" cy="205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9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219200"/>
            <a:ext cx="16002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90" name="Text Box 14"/>
          <p:cNvSpPr txBox="1">
            <a:spLocks noChangeArrowheads="1"/>
          </p:cNvSpPr>
          <p:nvPr/>
        </p:nvSpPr>
        <p:spPr bwMode="auto">
          <a:xfrm>
            <a:off x="5334000" y="3048000"/>
            <a:ext cx="13716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800080"/>
                </a:solidFill>
              </a:rPr>
              <a:t>La carpeta</a:t>
            </a:r>
          </a:p>
        </p:txBody>
      </p:sp>
      <p:sp>
        <p:nvSpPr>
          <p:cNvPr id="24591" name="Line 15"/>
          <p:cNvSpPr>
            <a:spLocks noChangeShapeType="1"/>
          </p:cNvSpPr>
          <p:nvPr/>
        </p:nvSpPr>
        <p:spPr bwMode="auto">
          <a:xfrm flipH="1">
            <a:off x="6096000" y="2590800"/>
            <a:ext cx="76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3300"/>
              </a:solidFill>
            </a:endParaRPr>
          </a:p>
        </p:txBody>
      </p:sp>
      <p:sp>
        <p:nvSpPr>
          <p:cNvPr id="24592" name="Line 16"/>
          <p:cNvSpPr>
            <a:spLocks noChangeShapeType="1"/>
          </p:cNvSpPr>
          <p:nvPr/>
        </p:nvSpPr>
        <p:spPr bwMode="auto">
          <a:xfrm flipH="1">
            <a:off x="6324600" y="3276600"/>
            <a:ext cx="533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3300"/>
              </a:solidFill>
            </a:endParaRPr>
          </a:p>
        </p:txBody>
      </p:sp>
      <p:pic>
        <p:nvPicPr>
          <p:cNvPr id="24593" name="Picture 1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038600"/>
            <a:ext cx="2381250" cy="196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95" name="Text Box 19"/>
          <p:cNvSpPr txBox="1">
            <a:spLocks noChangeArrowheads="1"/>
          </p:cNvSpPr>
          <p:nvPr/>
        </p:nvSpPr>
        <p:spPr bwMode="auto">
          <a:xfrm>
            <a:off x="685800" y="6126163"/>
            <a:ext cx="167640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800080"/>
                </a:solidFill>
              </a:rPr>
              <a:t>El dinero</a:t>
            </a:r>
          </a:p>
        </p:txBody>
      </p:sp>
      <p:pic>
        <p:nvPicPr>
          <p:cNvPr id="24596" name="Picture 2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503738"/>
            <a:ext cx="1905000" cy="159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97" name="Text Box 21"/>
          <p:cNvSpPr txBox="1">
            <a:spLocks noChangeArrowheads="1"/>
          </p:cNvSpPr>
          <p:nvPr/>
        </p:nvSpPr>
        <p:spPr bwMode="auto">
          <a:xfrm>
            <a:off x="2971800" y="6049963"/>
            <a:ext cx="16764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El bus escolar</a:t>
            </a:r>
          </a:p>
        </p:txBody>
      </p:sp>
      <p:pic>
        <p:nvPicPr>
          <p:cNvPr id="24598" name="Picture 2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343400"/>
            <a:ext cx="161925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99" name="Text Box 23"/>
          <p:cNvSpPr txBox="1">
            <a:spLocks noChangeArrowheads="1"/>
          </p:cNvSpPr>
          <p:nvPr/>
        </p:nvSpPr>
        <p:spPr bwMode="auto">
          <a:xfrm>
            <a:off x="6400800" y="6126163"/>
            <a:ext cx="167640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800080"/>
                </a:solidFill>
              </a:rPr>
              <a:t>La tienda</a:t>
            </a:r>
          </a:p>
        </p:txBody>
      </p:sp>
      <p:sp>
        <p:nvSpPr>
          <p:cNvPr id="24600" name="Line 24"/>
          <p:cNvSpPr>
            <a:spLocks noChangeShapeType="1"/>
          </p:cNvSpPr>
          <p:nvPr/>
        </p:nvSpPr>
        <p:spPr bwMode="auto">
          <a:xfrm>
            <a:off x="1905000" y="5562600"/>
            <a:ext cx="152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3300"/>
              </a:solidFill>
            </a:endParaRPr>
          </a:p>
        </p:txBody>
      </p:sp>
      <p:sp>
        <p:nvSpPr>
          <p:cNvPr id="24601" name="Line 25"/>
          <p:cNvSpPr>
            <a:spLocks noChangeShapeType="1"/>
          </p:cNvSpPr>
          <p:nvPr/>
        </p:nvSpPr>
        <p:spPr bwMode="auto">
          <a:xfrm>
            <a:off x="3810000" y="57912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3300"/>
              </a:solidFill>
            </a:endParaRPr>
          </a:p>
        </p:txBody>
      </p:sp>
      <p:sp>
        <p:nvSpPr>
          <p:cNvPr id="24602" name="Line 26"/>
          <p:cNvSpPr>
            <a:spLocks noChangeShapeType="1"/>
          </p:cNvSpPr>
          <p:nvPr/>
        </p:nvSpPr>
        <p:spPr bwMode="auto">
          <a:xfrm>
            <a:off x="7543800" y="57912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3300"/>
              </a:solidFill>
            </a:endParaRPr>
          </a:p>
        </p:txBody>
      </p:sp>
      <p:pic>
        <p:nvPicPr>
          <p:cNvPr id="24603" name="Picture 2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59431"/>
            <a:ext cx="19812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604" name="Text Box 28"/>
          <p:cNvSpPr txBox="1">
            <a:spLocks noChangeArrowheads="1"/>
          </p:cNvSpPr>
          <p:nvPr/>
        </p:nvSpPr>
        <p:spPr bwMode="auto">
          <a:xfrm>
            <a:off x="5791200" y="258763"/>
            <a:ext cx="19050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800080"/>
                </a:solidFill>
              </a:rPr>
              <a:t>El móvil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i="1">
                <a:solidFill>
                  <a:srgbClr val="800080"/>
                </a:solidFill>
              </a:rPr>
              <a:t>(el celular)</a:t>
            </a:r>
          </a:p>
        </p:txBody>
      </p:sp>
      <p:sp>
        <p:nvSpPr>
          <p:cNvPr id="25" name="Rectangle 23"/>
          <p:cNvSpPr>
            <a:spLocks noChangeArrowheads="1"/>
          </p:cNvSpPr>
          <p:nvPr/>
        </p:nvSpPr>
        <p:spPr bwMode="auto">
          <a:xfrm>
            <a:off x="6400800" y="955449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dirty="0" err="1" smtClean="0">
                <a:solidFill>
                  <a:srgbClr val="000000"/>
                </a:solidFill>
                <a:latin typeface="CAC Futura Casual" pitchFamily="2" charset="0"/>
              </a:rPr>
              <a:t>cellphone</a:t>
            </a:r>
            <a:endParaRPr lang="es-ES_tradnl" altLang="en-US" sz="3600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26" name="Rectangle 23"/>
          <p:cNvSpPr>
            <a:spLocks noChangeArrowheads="1"/>
          </p:cNvSpPr>
          <p:nvPr/>
        </p:nvSpPr>
        <p:spPr bwMode="auto">
          <a:xfrm>
            <a:off x="5283200" y="3962400"/>
            <a:ext cx="2336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dirty="0" smtClean="0">
                <a:solidFill>
                  <a:srgbClr val="000000"/>
                </a:solidFill>
                <a:latin typeface="CAC Futura Casual" pitchFamily="2" charset="0"/>
              </a:rPr>
              <a:t>Folder/</a:t>
            </a:r>
            <a:r>
              <a:rPr lang="es-ES_tradnl" altLang="en-US" sz="3600" dirty="0" err="1" smtClean="0">
                <a:solidFill>
                  <a:srgbClr val="000000"/>
                </a:solidFill>
                <a:latin typeface="CAC Futura Casual" pitchFamily="2" charset="0"/>
              </a:rPr>
              <a:t>binder</a:t>
            </a:r>
            <a:endParaRPr lang="es-ES_tradnl" altLang="en-US" sz="3600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27" name="Rectangle 23"/>
          <p:cNvSpPr>
            <a:spLocks noChangeArrowheads="1"/>
          </p:cNvSpPr>
          <p:nvPr/>
        </p:nvSpPr>
        <p:spPr bwMode="auto">
          <a:xfrm>
            <a:off x="1304812" y="1141641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dirty="0" err="1" smtClean="0">
                <a:solidFill>
                  <a:srgbClr val="000000"/>
                </a:solidFill>
                <a:latin typeface="CAC Futura Casual" pitchFamily="2" charset="0"/>
              </a:rPr>
              <a:t>employee</a:t>
            </a:r>
            <a:endParaRPr lang="es-ES_tradnl" altLang="en-US" sz="3600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28" name="Rectangle 23"/>
          <p:cNvSpPr>
            <a:spLocks noChangeArrowheads="1"/>
          </p:cNvSpPr>
          <p:nvPr/>
        </p:nvSpPr>
        <p:spPr bwMode="auto">
          <a:xfrm>
            <a:off x="2514600" y="44196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dirty="0" err="1" smtClean="0">
                <a:solidFill>
                  <a:srgbClr val="000000"/>
                </a:solidFill>
                <a:latin typeface="CAC Futura Casual" pitchFamily="2" charset="0"/>
              </a:rPr>
              <a:t>register</a:t>
            </a:r>
            <a:endParaRPr lang="es-ES_tradnl" altLang="en-US" sz="3600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29" name="Rectangle 23"/>
          <p:cNvSpPr>
            <a:spLocks noChangeArrowheads="1"/>
          </p:cNvSpPr>
          <p:nvPr/>
        </p:nvSpPr>
        <p:spPr bwMode="auto">
          <a:xfrm>
            <a:off x="747486" y="64008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dirty="0" err="1" smtClean="0">
                <a:solidFill>
                  <a:srgbClr val="000000"/>
                </a:solidFill>
                <a:latin typeface="CAC Futura Casual" pitchFamily="2" charset="0"/>
              </a:rPr>
              <a:t>money</a:t>
            </a:r>
            <a:endParaRPr lang="es-ES_tradnl" altLang="en-US" sz="3600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30" name="Rectangle 23"/>
          <p:cNvSpPr>
            <a:spLocks noChangeArrowheads="1"/>
          </p:cNvSpPr>
          <p:nvPr/>
        </p:nvSpPr>
        <p:spPr bwMode="auto">
          <a:xfrm>
            <a:off x="4343400" y="61722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dirty="0" err="1" smtClean="0">
                <a:solidFill>
                  <a:srgbClr val="000000"/>
                </a:solidFill>
                <a:latin typeface="CAC Futura Casual" pitchFamily="2" charset="0"/>
              </a:rPr>
              <a:t>School</a:t>
            </a:r>
            <a:r>
              <a:rPr lang="es-ES_tradnl" altLang="en-US" sz="3600" dirty="0" smtClean="0">
                <a:solidFill>
                  <a:srgbClr val="000000"/>
                </a:solidFill>
                <a:latin typeface="CAC Futura Casual" pitchFamily="2" charset="0"/>
              </a:rPr>
              <a:t> bus</a:t>
            </a:r>
            <a:endParaRPr lang="es-ES_tradnl" altLang="en-US" sz="3600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31" name="Rectangle 23"/>
          <p:cNvSpPr>
            <a:spLocks noChangeArrowheads="1"/>
          </p:cNvSpPr>
          <p:nvPr/>
        </p:nvSpPr>
        <p:spPr bwMode="auto">
          <a:xfrm>
            <a:off x="7177314" y="64008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dirty="0" smtClean="0">
                <a:solidFill>
                  <a:srgbClr val="000000"/>
                </a:solidFill>
                <a:latin typeface="CAC Futura Casual" pitchFamily="2" charset="0"/>
              </a:rPr>
              <a:t>store</a:t>
            </a:r>
            <a:endParaRPr lang="es-ES_tradnl" altLang="en-US" sz="3600" dirty="0">
              <a:solidFill>
                <a:srgbClr val="000000"/>
              </a:solidFill>
              <a:latin typeface="CAC Futura Casual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292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4114800"/>
            <a:ext cx="3721100" cy="1841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886200"/>
            <a:ext cx="2069723" cy="2069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5350" y="609601"/>
            <a:ext cx="3473450" cy="3176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2209800" y="3276600"/>
            <a:ext cx="38735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El monitor </a:t>
            </a:r>
            <a:r>
              <a:rPr lang="es-ES_tradnl" altLang="en-US" sz="2200" i="1" dirty="0">
                <a:solidFill>
                  <a:srgbClr val="800080"/>
                </a:solidFill>
              </a:rPr>
              <a:t>(la pantalla)</a:t>
            </a:r>
            <a:endParaRPr lang="es-ES_tradnl" altLang="en-US" sz="2200" b="1" dirty="0">
              <a:solidFill>
                <a:srgbClr val="800080"/>
              </a:solidFill>
            </a:endParaRPr>
          </a:p>
        </p:txBody>
      </p:sp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1143000" y="5943600"/>
            <a:ext cx="20447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El teclado</a:t>
            </a:r>
          </a:p>
        </p:txBody>
      </p:sp>
      <p:sp>
        <p:nvSpPr>
          <p:cNvPr id="27659" name="Text Box 11"/>
          <p:cNvSpPr txBox="1">
            <a:spLocks noChangeArrowheads="1"/>
          </p:cNvSpPr>
          <p:nvPr/>
        </p:nvSpPr>
        <p:spPr bwMode="auto">
          <a:xfrm>
            <a:off x="5803900" y="5334000"/>
            <a:ext cx="15113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El ratón </a:t>
            </a:r>
          </a:p>
        </p:txBody>
      </p:sp>
      <p:sp>
        <p:nvSpPr>
          <p:cNvPr id="27660" name="Text Box 12"/>
          <p:cNvSpPr txBox="1">
            <a:spLocks noChangeArrowheads="1"/>
          </p:cNvSpPr>
          <p:nvPr/>
        </p:nvSpPr>
        <p:spPr bwMode="auto">
          <a:xfrm>
            <a:off x="1371600" y="106363"/>
            <a:ext cx="61595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FF0000"/>
                </a:solidFill>
              </a:rPr>
              <a:t>La computadora </a:t>
            </a:r>
            <a:r>
              <a:rPr lang="es-ES_tradnl" altLang="en-US" sz="2400" i="1" dirty="0">
                <a:solidFill>
                  <a:srgbClr val="FF0000"/>
                </a:solidFill>
              </a:rPr>
              <a:t>(el ordenador)</a:t>
            </a:r>
            <a:endParaRPr lang="es-ES_tradnl" altLang="en-US" sz="2400" b="1" dirty="0">
              <a:solidFill>
                <a:srgbClr val="FF0000"/>
              </a:solidFill>
            </a:endParaRPr>
          </a:p>
        </p:txBody>
      </p:sp>
      <p:sp>
        <p:nvSpPr>
          <p:cNvPr id="2" name="AutoShape 2" descr="data:image/jpeg;base64,/9j/4AAQSkZJRgABAQAAAQABAAD/2wCEAAkGBhQSERQUExEUFBUUFRgVFBYUFxUUFhcXFRgVFRYZFRUXHiYfGBkkGhQVHy8gIycqLCwsFR4xNTAqNSYrLSkBCQoKDgwOGg8PGikkHx4pLCwsLSwsNSwsKSwsLCwsKS0sLCwpLCwtLCwpLCkpKSwpLCkpKSwsKSwpLCkpLCksLP/AABEIANIA8AMBIgACEQEDEQH/xAAcAAEAAgMBAQEAAAAAAAAAAAAABQYDBAcCAQj/xABMEAACAQMDAQUEBQgDDgcBAAABAgMABBEFEiExBgcTQVEUIjJhI0JxgZEzUmJyoaKx0QgVghYXJDRDU1RzdIOSsrPBZJOj0uHw8TX/xAAaAQEAAwEBAQAAAAAAAAAAAAAAAQIDBAUG/8QALxEAAgIBAgUDAwIHAQAAAAAAAAECEQMEIQUSEzFRQWFxFTLhkfAiIyRigcHxFP/aAAwDAQACEQMRAD8A7jSlKAUpSgFKUoBSlKAUpSgFKUoBSlKAUpSgFK1NX1Jbe3mnYZWGN5WA6kIpYgfhVd0ntLf3EEc6adCElUOge8Ik2sMqSotyBkEHG7zoC21VJu9PTUleJrtVeNijbkkC7l4YB9u04II4NR0g1wszJ7OoLMVSRkcKCcqu5EUkDpk8nFV3SuyGt20QjUafJ7zuzM825mkcuxJGBnLHy9Kh36EFrbvi0kED25Oc9ElI4x1wnHX+NSdn3g6dL8F/bH5GVEP4MQapp07VVH0mm2sw8xFcKv7Jhg/jUHrlxHAubzQZEUfWEVtKvOfrqQM/LOarzPwRbO0wXaOMo6sP0SG/hXqWZVUszBVUFmZiAAAMkkngADzr85nU9Bc+9bSQn9WZP+m5/hUhHY6XMmyLVJogwKlPamQEMCCpSYcjBII+dOf2FncLXXreUhY7mF2IBASRGJBJAIAPIyCPurfrgQ7AWOzamoDCjJLtaTAepG5cp+Ne07uLmLm21EoPLaJYSPMY8CQKftxTnQ5kd6pXK+z2o6xbKyyyWt302mSSZWAAIwGEXP2tk/Ot2871J7aS3W6sIo0nmWLel0H25IBYoYhkDIJ5FSpJk2jo9KUqxIpSlAKUpQClKUApSlAKUpQClKUApSlAKUr4aAp3elc5tEtFJ3388Vqu3qFdg0rfYI1Yf2hVviiCqFUYCgAD0A4A/CuFaBrsl3q9q6fSj2meYCRjhBdGQDA/RtLYMv6TD1rvFAKUpQCta+02Kdds0Ucqg7gsiK4yMgHDAjPJ5+dbNKAhZuxViww1hakf6iL/ANtbdzoFtIoWS2hdV4CvGjADpwCOOK36x3FwqIzuwVVUsxPQBRkk/IAUBwnvr0qwheG1tbSCK4lw8kiKUEUQJAyqkLzhiSRwqH1Br12H7XLHFFbzBlGSkUh24AGwiNgACCvixJnnLORxtqu6pqAvL24u9rMsrEorcMYgFVY+OhZDDFj/AMaPTNaes7vBDIxLBo0jZMgvIzyMpUjB99/aZuPJraqSV7FXudtqnXFoNQ1ZLfAZIyqPkZAWIpdXJ+RLC0iz+k1ZO02oS2WmBWmZrgqsXifW3kF5GGPzUV8H5L51M9zukkNdTyAmQMIC5HBkyZrrafP6eQpn0gX04zxx9SIo6bSlK3LilKUApSlAKUpQClKUApSlAKUpQClKUAqA7e6qbbTrqUHDCJljx18ST6OPH9t1qfrn/fam/TlhVmEk9zBFCq4G52bgNn6uATx5gUBWO47s1IZPbHQrEI2WEvncxcxqpUearDCozzzI3ocdnrU0nTlt4IoU+GKNY1+xFCj+FbdAKUpQClKUArl/ex2y+LTYwQZlQTTAjEcR3STDb5kQpuJ9JB610q9u1ijeRzhI1Z3Poqgsx/AGvzJe6i9z7beH8pKy2sQ5/LXh3SAZ/Mt4zD9m2gMVpOGTcT4Yb3jj6gHiHI/UxcsP9kg+VWDs9p3j6jFGVwlgpmlUdBdS7Rs/3QWOIf7J86hez8qqGmIDR26+IA3R/DMSwqf9ZMLUH5LcfOrl3e2nsunvdTEl5t9zKx6lFDFc/aAzf7yspOkVZpdu7ndewgHeLaNpTHjI8bKGJSMclpGtV8+JD689n7L6KLS0ggHJjQBj+c55kc/NnLN99cV7vNNe71KIyncUPjzE9S0GHwfl7ROigeloPSu/VeKpEpUhSlKsSKUpQClKUApSlAKUpQCvMkgUEsQABkknAAHJJJ6CsOoahHBG8srrHGg3MzHAA+dcW13tLc69OLaDfb2Aw8rHiSVMkKzDyViDtTz2ljnGBDdbgk+0Hb661Sc2ukyGKCM/T3uCM/oxHrj7OW+SjJ3UsNWXga3kfp2kDH8c1L6VpUVtEsUKBEQYAHn6lj5sfM+dbdc0srvYrZCxf1up/wD6cD/r2ij/AJHFbDajq4xtuLBvUPBOn/LIakqVHVkLIsdpNYXrb6fKPRJJ4yfvcECql2qvtZuLm3mNjHstX8WONJY5B4gBG45ZSx8wMcfjXQaVPVkLKS3enq8f5XTWAxklbaWTp+rMBUxF3iantVv6qLBhuBDIpwQCMxiV2B56HpU9Sp6zFkGe9i7Q/SaJdY9YyXP/AA+Hj96t6z720bAfTNTjPztWcD71Of2VvYpTrPwTZ7HefZD4zcRn817S7BH4REftr1H3oaaet4if6xZIv+oorGDWrqurR28TSzSbEQZJJ/AAebHyA61Kzewsw9vO2FnNp80cN9bu0oVCI54y213UPkAkhSu4HjzriesYgtLKINueRJL19pBBkuyIohgdGWKLOPJiRV2Xsw2pzC4vIvBt1z4FsAEkYHHvzsuCCePdzn7PrRPbnuyWNTcWQK7PekhGSMD68QPOV5O38PQ6c67EWiJnjWOwjjY48U+NKVGcRgzRwhRnn3RfTj5vF8qvHeJqCwaeEVTiQxxBQDxGMMwx5DYm3+1VN0mSO+1GFF4iB8QKQpxHCq+DG2OOIbe3U/OST1q594uqGOJEHJJMzDrkQFTGpHo1w8C/jUS3kkQ+5YO5fRikEs7HJkYQqeDkQlzKwPo1zJcH7FWuj1QO4/T5I9JiaSR2MzNIisSQiE7VC56A7S/9s1f61LilKUApSlAKUpQClKUArV1TU47eF5pXCRxruZiQB8hk8ZJwB8yK2qovfZd7NGueeXMSD57pUJ/dDfhQHMu1Op6rqzxy+xOLMHdDF8SkHhZZUB3SEDnGMY6DBOZiw7QXNnHtGk3D9Wd8Tl5HwASSYMZwBgcAAADAAFTfafsh7ZawQiXwTEyMDtZhhUKFcKykDn18qxdkuw3sU0knjb98YQKBIoGG3MTvkfJOF8/WudzUlv8AoQaKd6SgfS6fex/7vcPxbbz91YLnvntFbHgXRGAd2xF55yCGYYxxz866Bu+dGOevP281ncfBBz+HvssT1S4X7UQ/wepvTe8awmXK3SJjqJcxH97g/cTU5Np0T/HDG36yI38RUbedi7ORWBtYFLAjekUQZc+a5UjI+YNP4QbcHaC2f4LqBs+QljJ/DOa3o3DcqQR8uR+yuf3HczbsSRPKCfVICB9yov7MVo/3nWi5hnjLDpkTwEkfppIwB/s/dU1HyDqFfKpsHd9Iqjbql/G+BuAm8RAeCQMhSVznrWT+5S/X4NZlx5eJbxSH7yW5qtLyC3V9qlzaRrK/BqNtJ8pIFTP27UNbMEOsDYzS2L9N8ZWVPtAkUH8cU5fcE5rWtxWsRklJxkKqqMvI5+FI1+sxPl+OBUHZaRJcSLc3oG5Tugts7kg/Sbykm9W6Dy+UX2Ot5Lqee8u8NLFNJBAAcxxKnD+EuODk43Hk1dKtVFWxQnFeZZQqlmIVVBJJIAAHJJJ6Cq6UfUepaOy8hykl0PU+aQHyHBcegxUJFSB7FapBFezQRR/QzyyNbTlMKzqFMsUb/WQeXP1R61C69rq3N9esCpitrYkP1yYgyRgZ8jdTxH5+GtX3tZom+zxAAklvtmttgA2vDyoVRxyMrj5iov8Ao/8AZ5J4L64nRJRNIISsihgQoEr5U8cmRD/ZreFN2Xjvudd0DTxBawQr0ihjjH9lQv8A2rfpStS4pSlAKUpQClKUApSlAK5/342rPpLkDhJoXf5Lv2k/iwroFch7/wDU3EUUG/bG48QryDIySxJgnOCoDk7fUg+QoC2pMrE7WVufqkN/CvZX5VXdX7N6fGhZ7OBRvVAUiVWDSOI05jAI95l58q4ppE12jEMbgGSEPFmWWLPiusMcq4Pvjc3GOpHyxXJGHMVP0ZmlcD1XtJf2y5NzcxyeNJGUaXxFUII32nexbcPEA5UAgeZzWBO9nUQP8YySMZaOE4+YwnX8at0mKP0HX2uG23fTfKBuS2fHUlSrH7lcfwqRg795B8dnGf1JGX+Iaq9KQo7BX2uYW3ftAfjtJV/VdH/YQtSdn30WD/F48X60YYfuMT+yo5JeBRe6VW7bvI06TpeRjP54dPxLqB+2pe01y3l/J3ML/qSxsfwBzVaaBu14uM7G2nDbTtPXDYODjz5xWTFAM8etQQcx7n9QkeKVXbIz4o4Gd0jyhzkeuxf/AKaveoahHBG0srhEUZZj0/8Ak+gHJqgd3rQWdrPcyzbFSWSA5IwQjB12gclzvYYFSFlpMmqSLc3alLVTutrU/X9JZ/XI6L6H0+LaS3sh9zLZxy6qyyyqYrFTuihPxXJB4eYDpHkZCef7auQFfEQAAAAADAA4AA8gB0Ffaq3ZUVQ+ymvGw1UWJVhGbwvEy5AEd4m0o48x4ptsHHBRhnmrbq+uw2y7pXxndtUcs2xd7BR6hRnnHl6iue9rUae4s7mJCsk0c8ATIJFxbs5hUHgFvFUAeu0VfHsy0T9FUrHA5KqSCpIBIPUEjJB+ysldBoKUpQClKUApSlAKUpQCuJ/0kh7tmf0Zx+D2prtlUrvc0mCbTJ/F2CRYnMDHbv3oPHKRk8+8IOQOoU+lAQfbME6eSqliGtnAUEk7Z4GOAOvANcxm8NlsmncqE09UKLhXfw7q7QrvI2xKGjDFzyNoxkmuqdlO0sc9lHcbtqooWRnIQBowoc7icbc9D86omld3U90fGaB3t4nkWHY3gvcq87SxsviY8GL32JkOTt+EE81hj2tMhEG3Zdb2QMG8C3Vh40pDlFZ9qqscXLySsAMAkyPncwQYFdRb+jtpxH5S7HzEkf8A3jrRm1r+rpEXwYnkjBVAoZYYA3xLboT1OTulb33JOSBhRmPfFN/mI/3v510xg2rR6ePhepyRUorZ+5r3X9G21OfDvJ19N6xv/ALmouf+jQ31NQU/rQEftEhqb/vxT/5iP97+dff78U3+Yj/eq3TkafR9V4X6lOvf6ON6v5O4tpB+kZIz+G0j9tQl33G6qmcWyyAeaSxfsDMD+yumR98MxP5GP97+ddI0HVvaIVk27Seo/lVXBx7nNqNDm065si2Pyfed3moxZ32Fzx1KxM4/4kBFQdzaPGxWRGRh1DqVP4Hmv2tfX0cMbSyuqIgLOzHAAHmTXJe0PfIl0yW9hZC7eTKhJ492TyAfD8lBCsSxHA5A+IVOI4bpepTK6ok8qBmA9x2XqQPI9a7rb2MaTeyprF37QoJ2tJHK3HPIeMjIXB2gg45xXOdX0e2tpYllmWa/e5je4FuEW2tk3e9H7gCl8kZ2jC7ccdTeJJLVdc8IWc3iybmeYO6opkjIeRIumCvumTI5J8xWOQhkD2R7Hxy3d0lwTKLW5cqpG1XZmZdzKDtA+jBKhRngEkDFdRrlndVcML+8jcksUG4sSzF4nEbEk9SSzH766nVJ9zOXc19Qv0gjaSQ4VBk+Z9AAPNiSAB5kiqh/d3KFaZlhMbM8EcSF2lS5VWZI5ScK27AUlRjLDBI5Ng7VQbrZj7v0bxSncyopEUschBdiFXIUgEkDOK5dH2sFtKiwwNIEbEEMzNK6g7QcKvwyEKoB+qOgYsWMxjaCRv6r2GnQXM0kyLsf3GmlCLKZYGS4dWJwrM+zaGx8OOAKkez7pe3FraWBYx2dz7ZJcSkBlXxGYogIJkOZMbj1Iz05rPY931/qjrNqcjW8IOUt14fHyQ8R/rNlvlXUtI0iG1iEUESxIPqqOp9WPVm+Zya6YYm92RKaRYllzXvdUbHPisvtdXcGSsiN3dXoGo5bgk1vQ9Kq40XUrMlKUqpYUpSgFKjte1VraEyLbzXBBAEcADOcnGcEjgedcY7Tdpbua4S3ms7wtKpYQtJ4p2gn3vYrV4SFHIzK7DC87uTQHXNV7aWluxRpg8oBPgxfSy8ebImSg/SbAHmRXPe0HeIt5EsZtCZDMfZ9knio6lWiPvRqTK+2VwVgEgHmwxUfod7orxGOb2p2I5jFu8caHHWOGzBTcM8Oxdh+dVk07t1o9gMQJICfdd2hmVzt/wA7Pc7SeeMFuD5CgPfZbu1trCGIXMsl0UO9EkG2GN25JWDzb5vnGOAtWy41uNuhI+0VVtU7yLKUIU8STJIbwTDKyYxgsiyEkHP1c1pz9p7YMAj71IHxyQ2sgbnIMN20RxjByCevyq89Pp8+JwyNq/B42qycRjl/kQi4+/8A1E9eabaztmRFY+pyKxL2Rsz/AJFT95/nTR2huW2qZVYgkbkDKQOuJYi8R+zdmpJ+zTg+6w/hXmvg+NKsOonH5e3+i0OKcXxJKWO1/bL8s0R2PtP9HX8T/Oti17F2bcG2X8W/nU7p1gUX3juP41uKgHQVhh0erxZU5Z3JL53Pcx63UTgpSck36X2IFewVkDkW6/i386+do+0sGmQAlGPBEaRjqRjq591ByOWI68ZPFVjtr3tCKX2PT4zd3je79GN6Rnzzj42A5I6D6x4IqmWel3uoEG4ma9eHI2CTw7G3PJZrm6jx40gycpBnA43qPdr122yJ5smT75N/LIrtPrl7q0gaaZba2STaI13MqP5LtHvXF0fJFG4Z5EQzU1p+iJZx+GVmt/GHFtEVOqXgP+kSL7tpb8cqMcbsknrtwXkVuhkt5o/cBSTU5I1WKNRwYdMtsbQOvvAYJyffJqvXrahNG39WWN0Ipfju5FJubnPG4ytyFPy/d6VS/BlZg7XXapGtohVJDJHtsbADwkIYEe0ykb7mbAwMng84Hn2UnrXHuzNnqWnj3NDZ5D8UzrIzkdcAg4UfIdfPNSU/e5dQ8XGkyIfPJkj/AGPGf41lOEpEDQtGeLX7okFFZJZEBXAlSR1Y7T+i7jn9HFdBurmOJDJK6xovLMxAA+8/w865Jqfeq09zbS2tqwmQSReGzeIJBNsCqAgByGXP4VYl7vNTu5onvpY9pG/GVdLc5+FbcDbJJjHJJUc53cCrxxuT3KSNSeWTULtEineKOZibeWdcsEAJLWlso46N/hEmD0AZT16J2X7D2thzEm6U/FPJ78rE9fePwg+i4+ea3dG7Pw2qkRKdzflJHO+WQjzkkPLfIdB5AVI12RgkYSn4PRNfKVkiiya07FErPiRk17FuakoYQBWTFYvIdCxI0oLatxVxXqlZuVmqjQpSlVLClKUB4llCqWYgBQSSegA5JNfn/vC7Rpqdwklgsf0f0TSmcxTyoDuwLcOrGLcfMFicYwBz+g65Rr/ceZZZZortQ0jFikkKqpyScEwlQDz8Wwn9uQOfWOmpFj26IT7hybu5v7TkE48N2hVAMHoS/TIIqcg0e2Zd0FpqUXodNvLfUEHPmiyFiuR046Vvah3f21hCX/riW0mUIs0MLidfEdSURIQEZt21iAw5APzNVWTS9VA3z6Yso4IaWxDSFSepMC7lYDHDNxUbkEreXsK4FwS/QD2yK6tpeOmfaI7qDjH6HSsMb6XISC6QE85eLehJ6Avpk8ar0+tGvTpUXadrIVLKweBujLHc31o4PX4SZUz9pFZ76WwuuJr+7jOMAzGG5X/zYg3H2kVFiyxaN2R8OTxtPvI2kZNmbO8ieXacMQYbmPDDhTgyr0pr9xriFD7dOnh55ktHh3bsD32tklgbG3gs/GfnVU/vapLzaalbTHyV8A48gQC/8BW3/Vmt2nEayYHnbzOAec8RK4X/ANOnMhaLHo/fDcwSH2mVLiNV3OGREkGT9WS18SMkAHhwmfMjiprtB23mv7djFu0+wYbZLycETzA/UtIVOWLdM85B8iMHnOpd4OoAbL2OCbyCX1oCw+YYIuftzUz2a7RxWlsty1sJrgMwjmnniazttxLbLaKN3dSBtJRV3n1ANTYLBpvZm3tbcNcI9paOQEtvivr5j8IuSnvYPUW6YAz72MVh17XzMy2xhzjiDSbUgABejX8ie6qjg+GPdHGd3WozSbG+1WQyo8kaPxJfSDbIy55jtlHEadfcjOPN5CfdrpPZvsnb2EeyCPBPxyN70kh9Xfz+wYA8hWkYcxnOdELonYHLrcagy3Ey48OEDFrbjyWOPo5H5x9OnANXUzmsVK3UUuxzObZ630L/ADrzX3FWIsxpboG3BFDEYLBQGx6bsZrMWrzSlCxSvtZIoc0YSs+Rx5qSt4MCvsFuAKzVzznZ1QhQpSlZmopSlAKUpQClfCcVTNe70IIspaqbuUHGIiTEG4yDIoYuwz8EYdvUDrQE3r/a23swBK+ZG/Jwx+/NIf0Ixzj9I4UeZFUCy7aajfXObQAohx4cWw269D/hV6ysHPXMduDweHyM1s9nOx3tsk1xf20qByrmMqttFK3OfEiVjM4XC48ZsHcfcHNXWLV4YgI40CKvChAFRR8gOAKsoyabiro582pxYK6kkr8kd2c7BJDIbicrNcszPuC7IomkOXMMWThjwDIxLkAcgcVX+2nbG6trgrH7oHTIBB/GrqsjNypz9lYriwEnxxh/1hn+NeD9Z5JU8Mv3/g9PSZseOXNOKkjjurdpRdsDeWsE+BgFk2vjOcCRCGA++vEHZvRrnCtFPaH85Ji6j04lDe7k11S97NwSLtaFR81AU/iKrGrd1wfm2bB81c/wNdul4rptTLp04y9z1lk4fqNpR5H5Iqz7nNPd1Avophu95WUIxTPRGhdAHxnlg3Pl5VYY+5iKP/FtRvofQCVXT5e5tGQKq1z3bX0QyE3fqMCfwqydgNHvI5syB1Xz35/CvTlBV3OfPw/BGDnjyp16HzUOxOrRoRDe2t2MH3bmDwj9xjJVj+tgVF9nO4ZZA02pSFppOTHb7Ykjz81GGbp0AUc9etdfkkCgliAAMkk4AA6kk9BVLue8kTSGDTIGvpQcNIDstY/m854b1wuc+RrJJI8WhL2fvLVMw6mrxIvw38auFUetxEY2Ax+cDUN2a7bXF1P4fsQeHJBvIHkFucA8oJkVn5GPdJ9eRUD2/juLRkutRvrS7PBisHjlEO7IyY40f3gvPvyAj78Crz2T1y4uoi9xZLaqAvhbZVk3g5/yYAaMABcBvX5VrB7meSOxL4pivte1hJros5abPFfKzG2NY2iPpUWiXFo819xWaG2JrbjsxVXNItHG2asNuTUhDCBXtEAr1WMp2dMYKIpSlULilKUApSlAKhe1F9eRxj2K1juJGyD4koiVOmCQeX8+AR9tSd5epEheWRI0Xks7BFH2s3ArkdzrmralK6WxHs4YhJbQyQQEDjL3kih3A6FYV59RigNGbthCZvD10X4cHPgGMR2QxjkRxOXmAx8TFwa6p2a16wuFUWctuwVQoSLarKg5A8PhlXnpgVF2fd4JSsmpTG9dR7sb8WsZxj3ITnc2ON7lievWovtB3RaXkSCB4GzwbeRk6einKj7gKlJt0imTJHHFzm6SOiMuRioO97N5yUbn0NVyz7LThMWes3aEchLoR3Q6dMsFbH3kfKoa8HaO2nMv0d2gB9yPYY+nXw8xPnCjzbBJxmtIznie2xx5sGm1+NOVSXo0WdraWI5ww+YrOvaGUDHB+0VVrHvmkDiK8sDHIeCokETknHSK6EYPXoHb7+tdKFhE2DsU55B//K6P/TGX3xPJ+jZsL/pszS8P8Glpd+Zsh1H2gVJQ2wXpX2K3VfhUD7KXFwsas7sqKoJZmIVVA6kk8AV5+XDhnk6iirXY93S48mPEo5Zcz8mSqt2i7wIbeQW8KPd3bfDbQYLD5yv0iXkZLeRzjFVu87T3msSGDTN1vZglZtQZSC2Dhltgcc/Pr8187FaWNhodrke4CQCze/PcSHoOPekcnOFHAz0Aq50Ec/Yme+w+rXH0fxCytyY4FxyPGkzulI8+gBHHFbNtqDSqLfSY44bdMq13sHgrjgi0jHE75z759wEdWPFeV0ye/wDptQzb2i+8lluxuUc775xwRxnwgdo+tnBFVzUe01xq0jWmlsILKLCTXmGAbH+SgC4OMehBI81GNwh7Gzcw2viSWlrDFeXMmVubu9ImUbMFgxbmZ1wp8GIBVOM7ak+yXYSCxLtEC0sg+lkOEDc7sLEmEjXPQAfea2+znZGC0VVijXeF2mUqN7eZ5+qpOTsXCj0qzQQYralH5Mbc/g8Q2tbAjr2BSs22zVRSPOynhVkAr7UWTR5VK9UpUEilKUApSlAKUpQClKUBRu2HdRDfz+0Nc3CSDG1cpLCpUYBEMgIHQE4OCcnqc1C9phqtkkcUeqR3EtwfCt4TaRxSN0DFWjOFVFO4scAYHyrqdR+s9n7e7ULcQRzBTld6hipPUqeqn7KA57Yah2hs5F9qhivIAR4jQBGmCc7tiqYyzY8tpqwv29064BR7kQuvJS4V7eQHnjbKBuPHRc1G9oOxV1blG0l3iAB3Rm6k25yMbYp1lixjP5uDjnqKjLvtldwqE1XTY5Y+Mu6Ki+mdxaW3J/Wkj69PWU2naKZMcckXCatMkTrduHAS6j3HlQW8N/8Agkw2fuqUXVphg72x5Z6GqDrj6AxiZre6tGkyQ8MbIi+XCe9FID6xq4461m07sW7bm0nWIS/XwnTwGGOD4sMfun+3BXWtVf3xTPn58D5W3p8so+37Ze59X8Vdk8UcqHqjqrKftDAiob+52GM79PuZtPfOSifTWzE9d1u52j0yu3FYbDVLi3Urq9oyYPF1aJ4sG3HWYRktGc552gfZ52PTtMhuEEkFzHLGejIQ4+wlT1+VWvTzW+xksfFtPKotTXv+aZHWvbS+hOy6057gniOew9+OQnO0OkhDQ9OSSQPsxWhe9nLu+laXV3jtrCDEi2scuUfChi1zKMZCnjyGQcYHLdBsbMRrjOaoPbF31G5W2syJxDxNvwbKGTOQ0xH+MSqMYg5UHlumK45Vex9Hic3BPIqfqaur9r/ahHaWETLFIPo1j+hkniXqVwB7LacYMrDc3Kov1hnvrqKwk9ovJUu77ALMxMdvZxOefDBDeEuAQuAZZSOB8WMWoS/1aVtLEG61G69+4mYq03AA3yA5Eac4UN7ijnD9G2uz/YNYmE92/tFxu8QDkwxyHGXUNzJLx+VfngABQABCTZdySJL2d7/bJdKY7XhobRsZl81kuwOD5EQ9B1bJ4EpYaekaCOGNIo1ztRFCqMnJ4Hqea2khLHJrdhhArTaPyZbzfsfIYMVmApXoCs27NkqPgFeqUqCRSlKAUpSgFKUoBSlKAUpSgFKUoBSlKAV8ZQQQRkHgg9CPnX2lAacWjQLF4KwRCHn6IIoj94lm9zG3kknp51T+0fdDazrm2/wOVWBRowWjXB5xDuCqcZ5Taeh8qvlKA5Vp6a3psqm4Ml/aLu3C32yzYIO3AlAlODz8TdKyi+0e9kMlvdnTrzOGZD7HKWznbLG4CTc4yDk/OuoVD692PtL0YubaOXyDEYcD5SLhh9xoCtv2b1CUbL3VI/Y1XMjW6ezzTKOSJZM4jTHJKEZBI461Gf3Vvct/V+hRokUY2y3gX6CBfMQjpI55wfM888sPd13FW5Hhx3t7FbMcvbiQNGSMlcZHGD6hqvHZvs3DY26W9um1F6k8s7H4nc+bHHX7AMAAUBo9nOx8VjEVj3PJId888h3SzP1LO33nA6DPqSTvCLmpMisZhq8ZUUlGzzElZQKBa9VVlkhilKVBIpSlAKUpQClKUApSlAKUpQClKUApSlAKUpQClKUApSlAKUpQClKUApSlAKUpQClKUApSlAKUpQClKUApSlAKUpQClKUApSlA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33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8100" y="1143000"/>
            <a:ext cx="2286000" cy="2000250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6388100" y="3200400"/>
            <a:ext cx="2286000" cy="430887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La impresora</a:t>
            </a:r>
          </a:p>
        </p:txBody>
      </p:sp>
      <p:sp>
        <p:nvSpPr>
          <p:cNvPr id="12" name="Rectangle 23"/>
          <p:cNvSpPr>
            <a:spLocks noChangeArrowheads="1"/>
          </p:cNvSpPr>
          <p:nvPr/>
        </p:nvSpPr>
        <p:spPr bwMode="auto">
          <a:xfrm>
            <a:off x="5867400" y="152400"/>
            <a:ext cx="2336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dirty="0" err="1" smtClean="0">
                <a:solidFill>
                  <a:srgbClr val="000000"/>
                </a:solidFill>
                <a:latin typeface="CAC Futura Casual" pitchFamily="2" charset="0"/>
              </a:rPr>
              <a:t>computer</a:t>
            </a:r>
            <a:endParaRPr lang="es-ES_tradnl" altLang="en-US" sz="3600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13" name="Rectangle 23"/>
          <p:cNvSpPr>
            <a:spLocks noChangeArrowheads="1"/>
          </p:cNvSpPr>
          <p:nvPr/>
        </p:nvSpPr>
        <p:spPr bwMode="auto">
          <a:xfrm>
            <a:off x="990600" y="3276600"/>
            <a:ext cx="2336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dirty="0" smtClean="0">
                <a:solidFill>
                  <a:srgbClr val="000000"/>
                </a:solidFill>
                <a:latin typeface="CAC Futura Casual" pitchFamily="2" charset="0"/>
              </a:rPr>
              <a:t>monitor</a:t>
            </a:r>
            <a:endParaRPr lang="es-ES_tradnl" altLang="en-US" sz="3600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14" name="Rectangle 23"/>
          <p:cNvSpPr>
            <a:spLocks noChangeArrowheads="1"/>
          </p:cNvSpPr>
          <p:nvPr/>
        </p:nvSpPr>
        <p:spPr bwMode="auto">
          <a:xfrm>
            <a:off x="1549400" y="6248400"/>
            <a:ext cx="2336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dirty="0" err="1" smtClean="0">
                <a:solidFill>
                  <a:srgbClr val="000000"/>
                </a:solidFill>
                <a:latin typeface="CAC Futura Casual" pitchFamily="2" charset="0"/>
              </a:rPr>
              <a:t>keyboard</a:t>
            </a:r>
            <a:endParaRPr lang="es-ES_tradnl" altLang="en-US" sz="3600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15" name="Rectangle 23"/>
          <p:cNvSpPr>
            <a:spLocks noChangeArrowheads="1"/>
          </p:cNvSpPr>
          <p:nvPr/>
        </p:nvSpPr>
        <p:spPr bwMode="auto">
          <a:xfrm>
            <a:off x="6121400" y="5715000"/>
            <a:ext cx="2336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dirty="0" smtClean="0">
                <a:solidFill>
                  <a:srgbClr val="000000"/>
                </a:solidFill>
                <a:latin typeface="CAC Futura Casual" pitchFamily="2" charset="0"/>
              </a:rPr>
              <a:t>mouse</a:t>
            </a:r>
            <a:endParaRPr lang="es-ES_tradnl" altLang="en-US" sz="3600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17" name="Rectangle 23"/>
          <p:cNvSpPr>
            <a:spLocks noChangeArrowheads="1"/>
          </p:cNvSpPr>
          <p:nvPr/>
        </p:nvSpPr>
        <p:spPr bwMode="auto">
          <a:xfrm>
            <a:off x="6629400" y="3657600"/>
            <a:ext cx="2336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dirty="0" err="1" smtClean="0">
                <a:solidFill>
                  <a:srgbClr val="000000"/>
                </a:solidFill>
                <a:latin typeface="CAC Futura Casual" pitchFamily="2" charset="0"/>
              </a:rPr>
              <a:t>printer</a:t>
            </a:r>
            <a:endParaRPr lang="es-ES_tradnl" altLang="en-US" sz="3600" dirty="0">
              <a:solidFill>
                <a:srgbClr val="000000"/>
              </a:solidFill>
              <a:latin typeface="CAC Futura Casual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549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84175"/>
            <a:ext cx="7313612" cy="758825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Verbos</a:t>
            </a: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00200"/>
            <a:ext cx="2486025" cy="220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7168" y="762000"/>
            <a:ext cx="2024063" cy="239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600200"/>
            <a:ext cx="1019175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533400" y="3982661"/>
            <a:ext cx="2819400" cy="17851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Mirar </a:t>
            </a:r>
            <a:r>
              <a:rPr lang="es-ES_tradnl" altLang="en-US" sz="2200" dirty="0">
                <a:solidFill>
                  <a:srgbClr val="800080"/>
                </a:solidFill>
              </a:rPr>
              <a:t>televisión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	</a:t>
            </a:r>
            <a:r>
              <a:rPr lang="es-ES_tradnl" altLang="en-US" sz="2200" i="1" dirty="0">
                <a:solidFill>
                  <a:srgbClr val="800080"/>
                </a:solidFill>
              </a:rPr>
              <a:t>(DVD)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i="1" dirty="0">
                <a:solidFill>
                  <a:srgbClr val="800080"/>
                </a:solidFill>
              </a:rPr>
              <a:t>      (</a:t>
            </a:r>
            <a:r>
              <a:rPr lang="es-ES_tradnl" altLang="en-US" sz="2200" i="1" dirty="0" err="1">
                <a:solidFill>
                  <a:srgbClr val="800080"/>
                </a:solidFill>
              </a:rPr>
              <a:t>peliculas</a:t>
            </a:r>
            <a:r>
              <a:rPr lang="es-ES_tradnl" altLang="en-US" sz="2200" i="1" dirty="0">
                <a:solidFill>
                  <a:srgbClr val="800080"/>
                </a:solidFill>
              </a:rPr>
              <a:t>)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i="1" dirty="0">
                <a:solidFill>
                  <a:srgbClr val="800080"/>
                </a:solidFill>
              </a:rPr>
              <a:t>       (programas)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i="1" dirty="0">
                <a:solidFill>
                  <a:srgbClr val="800080"/>
                </a:solidFill>
              </a:rPr>
              <a:t>(videos)</a:t>
            </a:r>
          </a:p>
        </p:txBody>
      </p:sp>
      <p:sp>
        <p:nvSpPr>
          <p:cNvPr id="25608" name="Line 8"/>
          <p:cNvSpPr>
            <a:spLocks noChangeShapeType="1"/>
          </p:cNvSpPr>
          <p:nvPr/>
        </p:nvSpPr>
        <p:spPr bwMode="auto">
          <a:xfrm flipH="1">
            <a:off x="2590800" y="2667000"/>
            <a:ext cx="228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3300"/>
              </a:solidFill>
            </a:endParaRPr>
          </a:p>
        </p:txBody>
      </p:sp>
      <p:sp>
        <p:nvSpPr>
          <p:cNvPr id="25609" name="Line 9"/>
          <p:cNvSpPr>
            <a:spLocks noChangeShapeType="1"/>
          </p:cNvSpPr>
          <p:nvPr/>
        </p:nvSpPr>
        <p:spPr bwMode="auto">
          <a:xfrm flipH="1">
            <a:off x="5029200" y="2819400"/>
            <a:ext cx="228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3300"/>
              </a:solidFill>
            </a:endParaRPr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4114800" y="3352800"/>
            <a:ext cx="18288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Escuchar </a:t>
            </a:r>
            <a:r>
              <a:rPr lang="es-ES_tradnl" altLang="en-US" sz="2200" dirty="0">
                <a:solidFill>
                  <a:srgbClr val="800080"/>
                </a:solidFill>
              </a:rPr>
              <a:t>música</a:t>
            </a:r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5638800" y="4999038"/>
            <a:ext cx="3505200" cy="144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Hablar  en </a:t>
            </a:r>
            <a:r>
              <a:rPr lang="es-ES_tradnl" altLang="en-US" sz="2200" i="1" dirty="0">
                <a:solidFill>
                  <a:srgbClr val="800080"/>
                </a:solidFill>
              </a:rPr>
              <a:t>(su)</a:t>
            </a:r>
            <a:r>
              <a:rPr lang="es-ES_tradnl" altLang="en-US" sz="2200" b="1" dirty="0">
                <a:solidFill>
                  <a:srgbClr val="800080"/>
                </a:solidFill>
              </a:rPr>
              <a:t> móvil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             </a:t>
            </a:r>
            <a:r>
              <a:rPr lang="es-ES_tradnl" altLang="en-US" sz="2200" i="1" dirty="0">
                <a:solidFill>
                  <a:srgbClr val="800080"/>
                </a:solidFill>
              </a:rPr>
              <a:t>(por teléfono)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_tradnl" altLang="en-US" sz="2200" b="1" i="1" dirty="0">
              <a:solidFill>
                <a:srgbClr val="80008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800080"/>
                </a:solidFill>
              </a:rPr>
              <a:t>Textear</a:t>
            </a:r>
            <a:endParaRPr lang="es-ES_tradnl" altLang="en-US" sz="2200" b="1" dirty="0">
              <a:solidFill>
                <a:srgbClr val="800080"/>
              </a:solidFill>
            </a:endParaRPr>
          </a:p>
        </p:txBody>
      </p:sp>
      <p:sp>
        <p:nvSpPr>
          <p:cNvPr id="11" name="Rectangle 23"/>
          <p:cNvSpPr>
            <a:spLocks noChangeArrowheads="1"/>
          </p:cNvSpPr>
          <p:nvPr/>
        </p:nvSpPr>
        <p:spPr bwMode="auto">
          <a:xfrm>
            <a:off x="-47171" y="4341813"/>
            <a:ext cx="2336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dirty="0" smtClean="0">
                <a:solidFill>
                  <a:srgbClr val="000000"/>
                </a:solidFill>
                <a:latin typeface="CAC Futura Casual" pitchFamily="2" charset="0"/>
              </a:rPr>
              <a:t>To </a:t>
            </a:r>
            <a:r>
              <a:rPr lang="es-ES_tradnl" altLang="en-US" sz="3600" dirty="0" err="1" smtClean="0">
                <a:solidFill>
                  <a:srgbClr val="000000"/>
                </a:solidFill>
                <a:latin typeface="CAC Futura Casual" pitchFamily="2" charset="0"/>
              </a:rPr>
              <a:t>watch</a:t>
            </a:r>
            <a:endParaRPr lang="es-ES_tradnl" altLang="en-US" sz="3600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12" name="Rectangle 23"/>
          <p:cNvSpPr>
            <a:spLocks noChangeArrowheads="1"/>
          </p:cNvSpPr>
          <p:nvPr/>
        </p:nvSpPr>
        <p:spPr bwMode="auto">
          <a:xfrm>
            <a:off x="2844800" y="4662714"/>
            <a:ext cx="2336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i="1" dirty="0" err="1" smtClean="0">
                <a:solidFill>
                  <a:srgbClr val="000000"/>
                </a:solidFill>
                <a:latin typeface="CAC Futura Casual" pitchFamily="2" charset="0"/>
              </a:rPr>
              <a:t>movies</a:t>
            </a:r>
            <a:endParaRPr lang="es-ES_tradnl" altLang="en-US" sz="3600" i="1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13" name="Rectangle 23"/>
          <p:cNvSpPr>
            <a:spLocks noChangeArrowheads="1"/>
          </p:cNvSpPr>
          <p:nvPr/>
        </p:nvSpPr>
        <p:spPr bwMode="auto">
          <a:xfrm>
            <a:off x="2921000" y="5029200"/>
            <a:ext cx="2336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i="1" dirty="0" err="1" smtClean="0">
                <a:solidFill>
                  <a:srgbClr val="000000"/>
                </a:solidFill>
                <a:latin typeface="CAC Futura Casual" pitchFamily="2" charset="0"/>
              </a:rPr>
              <a:t>programs</a:t>
            </a:r>
            <a:endParaRPr lang="es-ES_tradnl" altLang="en-US" sz="3600" i="1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14" name="Rectangle 23"/>
          <p:cNvSpPr>
            <a:spLocks noChangeArrowheads="1"/>
          </p:cNvSpPr>
          <p:nvPr/>
        </p:nvSpPr>
        <p:spPr bwMode="auto">
          <a:xfrm>
            <a:off x="3559629" y="4038600"/>
            <a:ext cx="3069771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dirty="0" smtClean="0">
                <a:solidFill>
                  <a:srgbClr val="000000"/>
                </a:solidFill>
                <a:latin typeface="CAC Futura Casual" pitchFamily="2" charset="0"/>
              </a:rPr>
              <a:t>To listen (to </a:t>
            </a:r>
            <a:r>
              <a:rPr lang="es-ES_tradnl" altLang="en-US" sz="3600" dirty="0" err="1" smtClean="0">
                <a:solidFill>
                  <a:srgbClr val="000000"/>
                </a:solidFill>
                <a:latin typeface="CAC Futura Casual" pitchFamily="2" charset="0"/>
              </a:rPr>
              <a:t>music</a:t>
            </a:r>
            <a:r>
              <a:rPr lang="es-ES_tradnl" altLang="en-US" sz="3600" dirty="0" smtClean="0">
                <a:solidFill>
                  <a:srgbClr val="000000"/>
                </a:solidFill>
                <a:latin typeface="CAC Futura Casual" pitchFamily="2" charset="0"/>
              </a:rPr>
              <a:t>)</a:t>
            </a:r>
            <a:endParaRPr lang="es-ES_tradnl" altLang="en-US" sz="3600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15" name="Rectangle 23"/>
          <p:cNvSpPr>
            <a:spLocks noChangeArrowheads="1"/>
          </p:cNvSpPr>
          <p:nvPr/>
        </p:nvSpPr>
        <p:spPr bwMode="auto">
          <a:xfrm>
            <a:off x="5410200" y="5334000"/>
            <a:ext cx="2336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dirty="0" smtClean="0">
                <a:solidFill>
                  <a:srgbClr val="000000"/>
                </a:solidFill>
                <a:latin typeface="CAC Futura Casual" pitchFamily="2" charset="0"/>
              </a:rPr>
              <a:t>To </a:t>
            </a:r>
            <a:r>
              <a:rPr lang="es-ES_tradnl" altLang="en-US" sz="3600" dirty="0" err="1" smtClean="0">
                <a:solidFill>
                  <a:srgbClr val="000000"/>
                </a:solidFill>
                <a:latin typeface="CAC Futura Casual" pitchFamily="2" charset="0"/>
              </a:rPr>
              <a:t>speak</a:t>
            </a:r>
            <a:endParaRPr lang="es-ES_tradnl" altLang="en-US" sz="3600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16" name="Rectangle 23"/>
          <p:cNvSpPr>
            <a:spLocks noChangeArrowheads="1"/>
          </p:cNvSpPr>
          <p:nvPr/>
        </p:nvSpPr>
        <p:spPr bwMode="auto">
          <a:xfrm>
            <a:off x="6731000" y="5638800"/>
            <a:ext cx="2336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i="1" dirty="0" err="1" smtClean="0">
                <a:solidFill>
                  <a:srgbClr val="000000"/>
                </a:solidFill>
                <a:latin typeface="CAC Futura Casual" pitchFamily="2" charset="0"/>
              </a:rPr>
              <a:t>o</a:t>
            </a:r>
            <a:r>
              <a:rPr lang="es-ES_tradnl" altLang="en-US" sz="3600" i="1" dirty="0" err="1" smtClean="0">
                <a:solidFill>
                  <a:srgbClr val="000000"/>
                </a:solidFill>
                <a:latin typeface="CAC Futura Casual" pitchFamily="2" charset="0"/>
              </a:rPr>
              <a:t>n</a:t>
            </a:r>
            <a:r>
              <a:rPr lang="es-ES_tradnl" altLang="en-US" sz="3600" i="1" dirty="0" smtClean="0">
                <a:solidFill>
                  <a:srgbClr val="000000"/>
                </a:solidFill>
                <a:latin typeface="CAC Futura Casual" pitchFamily="2" charset="0"/>
              </a:rPr>
              <a:t> </a:t>
            </a:r>
            <a:r>
              <a:rPr lang="es-ES_tradnl" altLang="en-US" sz="3600" i="1" dirty="0" err="1" smtClean="0">
                <a:solidFill>
                  <a:srgbClr val="000000"/>
                </a:solidFill>
                <a:latin typeface="CAC Futura Casual" pitchFamily="2" charset="0"/>
              </a:rPr>
              <a:t>the</a:t>
            </a:r>
            <a:r>
              <a:rPr lang="es-ES_tradnl" altLang="en-US" sz="3600" i="1" dirty="0" smtClean="0">
                <a:solidFill>
                  <a:srgbClr val="000000"/>
                </a:solidFill>
                <a:latin typeface="CAC Futura Casual" pitchFamily="2" charset="0"/>
              </a:rPr>
              <a:t> </a:t>
            </a:r>
            <a:r>
              <a:rPr lang="es-ES_tradnl" altLang="en-US" sz="3600" i="1" dirty="0" err="1" smtClean="0">
                <a:solidFill>
                  <a:srgbClr val="000000"/>
                </a:solidFill>
                <a:latin typeface="CAC Futura Casual" pitchFamily="2" charset="0"/>
              </a:rPr>
              <a:t>phone</a:t>
            </a:r>
            <a:endParaRPr lang="es-ES_tradnl" altLang="en-US" sz="3600" i="1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17" name="Rectangle 23"/>
          <p:cNvSpPr>
            <a:spLocks noChangeArrowheads="1"/>
          </p:cNvSpPr>
          <p:nvPr/>
        </p:nvSpPr>
        <p:spPr bwMode="auto">
          <a:xfrm>
            <a:off x="5892800" y="6400800"/>
            <a:ext cx="2336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dirty="0" smtClean="0">
                <a:solidFill>
                  <a:srgbClr val="000000"/>
                </a:solidFill>
                <a:latin typeface="CAC Futura Casual" pitchFamily="2" charset="0"/>
              </a:rPr>
              <a:t>To </a:t>
            </a:r>
            <a:r>
              <a:rPr lang="es-ES_tradnl" altLang="en-US" sz="3600" dirty="0" err="1" smtClean="0">
                <a:solidFill>
                  <a:srgbClr val="000000"/>
                </a:solidFill>
                <a:latin typeface="CAC Futura Casual" pitchFamily="2" charset="0"/>
              </a:rPr>
              <a:t>text</a:t>
            </a:r>
            <a:endParaRPr lang="es-ES_tradnl" altLang="en-US" sz="3600" dirty="0">
              <a:solidFill>
                <a:srgbClr val="000000"/>
              </a:solidFill>
              <a:latin typeface="CAC Futura Casual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9862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52400"/>
            <a:ext cx="3126753" cy="3733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762000" y="3763963"/>
            <a:ext cx="373380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Usar </a:t>
            </a:r>
            <a:r>
              <a:rPr lang="es-ES_tradnl" altLang="en-US" sz="2200" i="1" dirty="0">
                <a:solidFill>
                  <a:srgbClr val="800080"/>
                </a:solidFill>
              </a:rPr>
              <a:t>la computadora</a:t>
            </a:r>
          </a:p>
        </p:txBody>
      </p:sp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04800"/>
            <a:ext cx="27813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4648200" y="3124200"/>
            <a:ext cx="44958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Navegar </a:t>
            </a:r>
            <a:r>
              <a:rPr lang="es-ES_tradnl" altLang="en-US" sz="2200" i="1" dirty="0">
                <a:solidFill>
                  <a:srgbClr val="800080"/>
                </a:solidFill>
              </a:rPr>
              <a:t>el Internet (la red)</a:t>
            </a:r>
          </a:p>
        </p:txBody>
      </p:sp>
      <p:pic>
        <p:nvPicPr>
          <p:cNvPr id="266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572000"/>
            <a:ext cx="20574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2209800" y="5562600"/>
            <a:ext cx="22860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Enviar </a:t>
            </a:r>
            <a:r>
              <a:rPr lang="es-ES_tradnl" altLang="en-US" sz="2200" dirty="0">
                <a:solidFill>
                  <a:srgbClr val="800080"/>
                </a:solidFill>
              </a:rPr>
              <a:t>correos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dirty="0">
                <a:solidFill>
                  <a:srgbClr val="800080"/>
                </a:solidFill>
              </a:rPr>
              <a:t>electrónicos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pic>
        <p:nvPicPr>
          <p:cNvPr id="2663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886201"/>
            <a:ext cx="2133600" cy="2312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5410200" y="6096000"/>
            <a:ext cx="35814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Buscar </a:t>
            </a:r>
            <a:r>
              <a:rPr lang="es-ES_tradnl" altLang="en-US" sz="2200" dirty="0">
                <a:solidFill>
                  <a:srgbClr val="800080"/>
                </a:solidFill>
              </a:rPr>
              <a:t>información</a:t>
            </a:r>
            <a:r>
              <a:rPr lang="es-ES_tradnl" altLang="en-US" sz="2200" b="1" dirty="0">
                <a:solidFill>
                  <a:srgbClr val="800080"/>
                </a:solidFill>
              </a:rPr>
              <a:t> 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10" name="Rectangle 23"/>
          <p:cNvSpPr>
            <a:spLocks noChangeArrowheads="1"/>
          </p:cNvSpPr>
          <p:nvPr/>
        </p:nvSpPr>
        <p:spPr bwMode="auto">
          <a:xfrm>
            <a:off x="1407886" y="4038600"/>
            <a:ext cx="3429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dirty="0" smtClean="0">
                <a:solidFill>
                  <a:srgbClr val="000000"/>
                </a:solidFill>
                <a:latin typeface="CAC Futura Casual" pitchFamily="2" charset="0"/>
              </a:rPr>
              <a:t>To use (</a:t>
            </a:r>
            <a:r>
              <a:rPr lang="es-ES_tradnl" altLang="en-US" sz="3600" i="1" dirty="0" err="1" smtClean="0">
                <a:solidFill>
                  <a:srgbClr val="000000"/>
                </a:solidFill>
                <a:latin typeface="CAC Futura Casual" pitchFamily="2" charset="0"/>
              </a:rPr>
              <a:t>the</a:t>
            </a:r>
            <a:r>
              <a:rPr lang="es-ES_tradnl" altLang="en-US" sz="3600" i="1" dirty="0" smtClean="0">
                <a:solidFill>
                  <a:srgbClr val="000000"/>
                </a:solidFill>
                <a:latin typeface="CAC Futura Casual" pitchFamily="2" charset="0"/>
              </a:rPr>
              <a:t> </a:t>
            </a:r>
            <a:r>
              <a:rPr lang="es-ES_tradnl" altLang="en-US" sz="3600" i="1" dirty="0" err="1" smtClean="0">
                <a:solidFill>
                  <a:srgbClr val="000000"/>
                </a:solidFill>
                <a:latin typeface="CAC Futura Casual" pitchFamily="2" charset="0"/>
              </a:rPr>
              <a:t>computer</a:t>
            </a:r>
            <a:r>
              <a:rPr lang="es-ES_tradnl" altLang="en-US" sz="3600" i="1" dirty="0" smtClean="0">
                <a:solidFill>
                  <a:srgbClr val="000000"/>
                </a:solidFill>
                <a:latin typeface="CAC Futura Casual" pitchFamily="2" charset="0"/>
              </a:rPr>
              <a:t>)</a:t>
            </a:r>
            <a:endParaRPr lang="es-ES_tradnl" altLang="en-US" sz="3600" i="1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11" name="Rectangle 23"/>
          <p:cNvSpPr>
            <a:spLocks noChangeArrowheads="1"/>
          </p:cNvSpPr>
          <p:nvPr/>
        </p:nvSpPr>
        <p:spPr bwMode="auto">
          <a:xfrm>
            <a:off x="4337050" y="3429000"/>
            <a:ext cx="480695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dirty="0" smtClean="0">
                <a:solidFill>
                  <a:srgbClr val="000000"/>
                </a:solidFill>
                <a:latin typeface="CAC Futura Casual" pitchFamily="2" charset="0"/>
              </a:rPr>
              <a:t>To </a:t>
            </a:r>
            <a:r>
              <a:rPr lang="es-ES_tradnl" altLang="en-US" sz="3600" dirty="0" err="1" smtClean="0">
                <a:solidFill>
                  <a:srgbClr val="000000"/>
                </a:solidFill>
                <a:latin typeface="CAC Futura Casual" pitchFamily="2" charset="0"/>
              </a:rPr>
              <a:t>browse</a:t>
            </a:r>
            <a:r>
              <a:rPr lang="es-ES_tradnl" altLang="en-US" sz="3600" dirty="0" smtClean="0">
                <a:solidFill>
                  <a:srgbClr val="000000"/>
                </a:solidFill>
                <a:latin typeface="CAC Futura Casual" pitchFamily="2" charset="0"/>
              </a:rPr>
              <a:t> </a:t>
            </a:r>
            <a:r>
              <a:rPr lang="es-ES_tradnl" altLang="en-US" sz="3600" i="1" dirty="0" err="1" smtClean="0">
                <a:solidFill>
                  <a:srgbClr val="000000"/>
                </a:solidFill>
                <a:latin typeface="CAC Futura Casual" pitchFamily="2" charset="0"/>
              </a:rPr>
              <a:t>the</a:t>
            </a:r>
            <a:r>
              <a:rPr lang="es-ES_tradnl" altLang="en-US" sz="3600" i="1" dirty="0" smtClean="0">
                <a:solidFill>
                  <a:srgbClr val="000000"/>
                </a:solidFill>
                <a:latin typeface="CAC Futura Casual" pitchFamily="2" charset="0"/>
              </a:rPr>
              <a:t> internet (</a:t>
            </a:r>
            <a:r>
              <a:rPr lang="es-ES_tradnl" altLang="en-US" sz="3600" i="1" dirty="0" err="1" smtClean="0">
                <a:solidFill>
                  <a:srgbClr val="000000"/>
                </a:solidFill>
                <a:latin typeface="CAC Futura Casual" pitchFamily="2" charset="0"/>
              </a:rPr>
              <a:t>the</a:t>
            </a:r>
            <a:r>
              <a:rPr lang="es-ES_tradnl" altLang="en-US" sz="3600" i="1" dirty="0" smtClean="0">
                <a:solidFill>
                  <a:srgbClr val="000000"/>
                </a:solidFill>
                <a:latin typeface="CAC Futura Casual" pitchFamily="2" charset="0"/>
              </a:rPr>
              <a:t> web</a:t>
            </a:r>
            <a:r>
              <a:rPr lang="es-ES_tradnl" altLang="en-US" sz="3600" dirty="0" smtClean="0">
                <a:solidFill>
                  <a:srgbClr val="000000"/>
                </a:solidFill>
                <a:latin typeface="CAC Futura Casual" pitchFamily="2" charset="0"/>
              </a:rPr>
              <a:t>)</a:t>
            </a:r>
            <a:endParaRPr lang="es-ES_tradnl" altLang="en-US" sz="3600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12" name="Rectangle 23"/>
          <p:cNvSpPr>
            <a:spLocks noChangeArrowheads="1"/>
          </p:cNvSpPr>
          <p:nvPr/>
        </p:nvSpPr>
        <p:spPr bwMode="auto">
          <a:xfrm>
            <a:off x="4953000" y="6400800"/>
            <a:ext cx="4114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dirty="0" smtClean="0">
                <a:solidFill>
                  <a:srgbClr val="000000"/>
                </a:solidFill>
                <a:latin typeface="CAC Futura Casual" pitchFamily="2" charset="0"/>
              </a:rPr>
              <a:t>To </a:t>
            </a:r>
            <a:r>
              <a:rPr lang="es-ES_tradnl" altLang="en-US" sz="3600" dirty="0" err="1" smtClean="0">
                <a:solidFill>
                  <a:srgbClr val="000000"/>
                </a:solidFill>
                <a:latin typeface="CAC Futura Casual" pitchFamily="2" charset="0"/>
              </a:rPr>
              <a:t>search</a:t>
            </a:r>
            <a:r>
              <a:rPr lang="es-ES_tradnl" altLang="en-US" sz="3600" dirty="0" smtClean="0">
                <a:solidFill>
                  <a:srgbClr val="000000"/>
                </a:solidFill>
                <a:latin typeface="CAC Futura Casual" pitchFamily="2" charset="0"/>
              </a:rPr>
              <a:t> </a:t>
            </a:r>
            <a:r>
              <a:rPr lang="es-ES_tradnl" altLang="en-US" sz="3600" i="1" dirty="0" smtClean="0">
                <a:solidFill>
                  <a:srgbClr val="000000"/>
                </a:solidFill>
                <a:latin typeface="CAC Futura Casual" pitchFamily="2" charset="0"/>
              </a:rPr>
              <a:t>(</a:t>
            </a:r>
            <a:r>
              <a:rPr lang="es-ES_tradnl" altLang="en-US" sz="3600" i="1" dirty="0" err="1" smtClean="0">
                <a:solidFill>
                  <a:srgbClr val="000000"/>
                </a:solidFill>
                <a:latin typeface="CAC Futura Casual" pitchFamily="2" charset="0"/>
              </a:rPr>
              <a:t>for</a:t>
            </a:r>
            <a:r>
              <a:rPr lang="es-ES_tradnl" altLang="en-US" sz="3600" i="1" dirty="0" smtClean="0">
                <a:solidFill>
                  <a:srgbClr val="000000"/>
                </a:solidFill>
                <a:latin typeface="CAC Futura Casual" pitchFamily="2" charset="0"/>
              </a:rPr>
              <a:t> </a:t>
            </a:r>
            <a:r>
              <a:rPr lang="es-ES_tradnl" altLang="en-US" sz="3600" i="1" dirty="0" err="1" smtClean="0">
                <a:solidFill>
                  <a:srgbClr val="000000"/>
                </a:solidFill>
                <a:latin typeface="CAC Futura Casual" pitchFamily="2" charset="0"/>
              </a:rPr>
              <a:t>information</a:t>
            </a:r>
            <a:r>
              <a:rPr lang="es-ES_tradnl" altLang="en-US" sz="3600" i="1" dirty="0" smtClean="0">
                <a:solidFill>
                  <a:srgbClr val="000000"/>
                </a:solidFill>
                <a:latin typeface="CAC Futura Casual" pitchFamily="2" charset="0"/>
              </a:rPr>
              <a:t>)</a:t>
            </a:r>
            <a:endParaRPr lang="es-ES_tradnl" altLang="en-US" sz="3600" i="1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13" name="Rectangle 23"/>
          <p:cNvSpPr>
            <a:spLocks noChangeArrowheads="1"/>
          </p:cNvSpPr>
          <p:nvPr/>
        </p:nvSpPr>
        <p:spPr bwMode="auto">
          <a:xfrm>
            <a:off x="2362200" y="6248400"/>
            <a:ext cx="3098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dirty="0" smtClean="0">
                <a:solidFill>
                  <a:srgbClr val="000000"/>
                </a:solidFill>
                <a:latin typeface="CAC Futura Casual" pitchFamily="2" charset="0"/>
              </a:rPr>
              <a:t>To </a:t>
            </a:r>
            <a:r>
              <a:rPr lang="es-ES_tradnl" altLang="en-US" sz="3600" dirty="0" err="1" smtClean="0">
                <a:solidFill>
                  <a:srgbClr val="000000"/>
                </a:solidFill>
                <a:latin typeface="CAC Futura Casual" pitchFamily="2" charset="0"/>
              </a:rPr>
              <a:t>send</a:t>
            </a:r>
            <a:r>
              <a:rPr lang="es-ES_tradnl" altLang="en-US" sz="3600" dirty="0" smtClean="0">
                <a:solidFill>
                  <a:srgbClr val="000000"/>
                </a:solidFill>
                <a:latin typeface="CAC Futura Casual" pitchFamily="2" charset="0"/>
              </a:rPr>
              <a:t> </a:t>
            </a:r>
            <a:r>
              <a:rPr lang="es-ES_tradnl" altLang="en-US" sz="3600" i="1" dirty="0" smtClean="0">
                <a:solidFill>
                  <a:srgbClr val="000000"/>
                </a:solidFill>
                <a:latin typeface="CAC Futura Casual" pitchFamily="2" charset="0"/>
              </a:rPr>
              <a:t>(e-mails)</a:t>
            </a:r>
            <a:endParaRPr lang="es-ES_tradnl" altLang="en-US" sz="3600" i="1" dirty="0">
              <a:solidFill>
                <a:srgbClr val="000000"/>
              </a:solidFill>
              <a:latin typeface="CAC Futura Casual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26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33400"/>
            <a:ext cx="22860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533400"/>
            <a:ext cx="2209800" cy="219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1219200" y="2514600"/>
            <a:ext cx="3962400" cy="7694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Conversar </a:t>
            </a:r>
            <a:r>
              <a:rPr lang="es-ES_tradnl" altLang="en-US" sz="2200" dirty="0">
                <a:solidFill>
                  <a:srgbClr val="800080"/>
                </a:solidFill>
              </a:rPr>
              <a:t>por Internet / </a:t>
            </a:r>
            <a:r>
              <a:rPr lang="es-ES_tradnl" altLang="en-US" sz="2200" b="1" dirty="0">
                <a:solidFill>
                  <a:srgbClr val="800080"/>
                </a:solidFill>
              </a:rPr>
              <a:t>Chatear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pic>
        <p:nvPicPr>
          <p:cNvPr id="29704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505200"/>
            <a:ext cx="3409950" cy="239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1524000" y="5943600"/>
            <a:ext cx="11430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Bajar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pic>
        <p:nvPicPr>
          <p:cNvPr id="29706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124200"/>
            <a:ext cx="24892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707" name="Text Box 11"/>
          <p:cNvSpPr txBox="1">
            <a:spLocks noChangeArrowheads="1"/>
          </p:cNvSpPr>
          <p:nvPr/>
        </p:nvSpPr>
        <p:spPr bwMode="auto">
          <a:xfrm>
            <a:off x="5410200" y="5684838"/>
            <a:ext cx="2743200" cy="1096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La informática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dirty="0" err="1">
                <a:solidFill>
                  <a:srgbClr val="99CC00"/>
                </a:solidFill>
              </a:rPr>
              <a:t>Computer</a:t>
            </a:r>
            <a:r>
              <a:rPr lang="es-ES_tradnl" altLang="en-US" sz="2200" dirty="0">
                <a:solidFill>
                  <a:srgbClr val="99CC00"/>
                </a:solidFill>
              </a:rPr>
              <a:t> </a:t>
            </a:r>
            <a:r>
              <a:rPr lang="es-ES_tradnl" altLang="en-US" sz="2200" dirty="0" err="1">
                <a:solidFill>
                  <a:srgbClr val="99CC00"/>
                </a:solidFill>
              </a:rPr>
              <a:t>Science</a:t>
            </a:r>
            <a:endParaRPr lang="es-ES_tradnl" altLang="en-US" sz="2200" dirty="0">
              <a:solidFill>
                <a:srgbClr val="99CC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2" name="AutoShape 2" descr="data:image/jpeg;base64,/9j/4AAQSkZJRgABAQAAAQABAAD/2wCEAAkGBwgNDAwNDQ4PDQ4NDw8NDA8MEhANDAwWFBIWFiARExQYKCgkGiYlGxMVITEiJSorLi4uFx8zRDMuNygtOi4BCgoKDQ0MGhAMGCwlHCM3NzU3NCs3LDc3LDE3NywzNDgsNywwOCs3ODcrMys4KzIrLCwrNywrKysrLCsrKysrK//AABEIANwA5QMBEQACEQEDEQH/xAAbAAEAAgMBAQAAAAAAAAAAAAAAAQcCBAUDBv/EAEsQAAEDAAQHCwkECAYDAAAAAAABAgMEBQaSBxETU3KT0RIUFiEzUlRVsbLSFzEyNkFRc5GjIiM1cRU0QkNhgbPxJCViocHDJkVj/8QAGQEBAQADAQAAAAAAAAAAAAAAAAEDBAUC/8QAIREBAAEEAwEAAwEAAAAAAAAAABIBBBWhEVJiAwIUIRP/2gAMAwEAAhEDEQA/APdKXX9e1zS6NHTpKEyB0qRNjc9rGox2Lj3KpjVcXnUDt+Ti0nXk96fxAPJvaLrub5zeICPJtaDrub5zeIB5Na/66m+c3iAhcGtfr/7qX5y+IDHyY171zL9XxAEwYV31xJ9TaA8l9c9byfU2gPJfXPW8vzk2gR5Lq563k+cm0B5L6763f9TaBKYMK663f9TaBPkvrjraT5ybQI8l9bdayfOTaA8l1b9ayfOXaA8l1cdbSfOTaBHkvrnrZ/1NoDyX131u/wCptAjyX151u/5S7QJ8l9d9bv8Aq+IB5L6763f9XxAPJfXfXEn1fEBkmDGu+uJPqbQJTBlXfW8v1NoDyZV11vL85doGDsGFedcSfOXaB5TYMq7iY6RK3kxsa5/EsqLxJj4lxgemDO19YuhpNHpLlpO93MSN73feYnbriVfb6PtA5+DL1irDSpH9RQLlAAAAAAAAAAAAAAAAAAAAAAAAAAAAAAa9Y/q8/wAN/dUCkMHPKVjpxdsgHSwZesVYaVI/qKBcoAAAAAAAAAAAAAAAAAAAAAAAAAAAAADXrH9Xn+G/uqBR+DrlKx04u2QDp4MvWKsNKkf1FAuUAAAAAAAAAAAAAAAAAAAAAAAAAAAAABr1j+rz/Df3VAo7B3ylY6cXbIB1MGXrFWGlSO+oFygAAAAAAAAAAAAAAAAAAAAAAAAAAAAANesf1ef4b+6oFHYPOUrHTi7ZAOpgx9Yaw0p++oFygAAAAAAAAAAAAAAAAAAAAAAAAAAAAANesOQm+G/uqBR2D7lKx04+2QDq4MfWGsdKfvqBcgAAAAAAAAAAAAAAAAAAAAAAAAAAAAADXrDkJvhv7qgUdYDlay04+2QDqYMfWGsNKfvqBcoAAAAAAAAAAAAAAAAAAAAAAAAAAAAADXrDkJvhv7qgUZYF2KWsdOPtkA6+DH1grDSn76gXIAAAAAAAAAAAAAAAAAAAAAAAAAAAAAA16w5Cb4b+6oFFWD5WsdOPtkA7WDH1grHTn76gXGAAAAAAAAAAAAAAAAAAAAAAAAAAAAAA16w5Cb4b+6oFG2CRMrWOnH2yAdfBj6wVhpz99QLjAAAAAAAAAAAAAAAAAAAAAAAAAAAAAAa9YchN8N/dUCjrBcrWWnF2yAdbBj+P1jpz99QLjAAAAAAAAAAAAAAAAAAAAAAAAAAAAAAa9YchN8N/dUCjbCLimrLTi7ZAOvgx/H6x05++oFxgAAAAAAAAAAAAAAAAAAAAAAAAAAAAANesOQm+G/uqBRlhuWrHTj7ZAOxgx/H6x05++oFxgAAAAAAAAAAAAAAAAAAAAAAAAAAAAANesOQm+G/uqBRlhuWrHTj7ZAOxgx/H6x05++oFxgAAAAAAAAAAAAAAAAAAAAAAAAAAAAANesOQm+G/uqBRlheWrHTj7ZAOxgx/H6x05++oFxgAAAAAAAAAAAAAAAAAAAAAAAAAAAAANesOQm+G/uqBRlhOVrHTj7ZAOxgx9YKx05++oFxgAAAAAAAAAAAAAAAAAAAAAAAAAAAAANesOQm+G/uqBRtg0+9rHTj7ZAOvgx9YKw05++oFxgAAAAAAAAAAAAAAAAAAAAAAAAAAAAANesOQm+G/uqBR1gOUrHTj7ZAOpgxX/wAhrDSpHfUC5QAAAAAAAAAAAAAAAAAAAAAAAAAAAAAGvT+Qm+G/uqBRuD306w04/wDsA6uDH1irDSpHfUC5QAAAAAAAAAAAAAAAAAAAAAAAAAAAAAHhT+Qm+G/uqBRmD/ikrDTi7ZAOlg0ljS0FPc5yNTdUjjcqInpqBcO/KLnY7zQG/KLnY7zQG/KLnY7zQG/KLnY7zQG/KLnY7zQG/KLnY77QG/KLnY77QG/KLnY77QG/KLnY77QJ33Rs7HeaA33Rs5HeaA33Rs5HeaA33Rs5HeaA33Rs7HeaA33Rs7HeaA33Rs7HeaA33Rs7HeaA33Rs7HeaA33Rs7HeaA33Rs7HeaA33Rs5HeaA33Rs5HeaA33Rs5HeaA33Rs5HeaA33Rs5HeaA33Rs7HeaBr06mUXIzJlY8axvxfabzVApCwLvvKw04u2QDgU2Nq02nucrkayeTGjF3KuxyL7SVrw2rS2/Y+sOeHluqH7p9YeZOrg/ejdUPmz6wSMH70bqh+6fWCRg/ejHRPdPrEEjB+9Ix0T/AO+sQSMH70f4L2tmX83oJGD96T/geZNfEjB+9GOg8yXWCRg/ek7qg8ybWCRg/ek5ShcybWCRg/ejKUPmTaxRIwfvScpQuZNrFEjB+9IylC5k2sUSMH70nKULmTaxRIwfvRlKFzJtYokYP3pGUoXMm1iiRg/ejKULmTawSMH70ZSh8ybWCRg/ejKUPmzawSMH70jd0PmzawSMH70K+h+6fWCRg/emKuovsy+sQSMH7036toFEpCPVHztVioior8fn/seqV5c++sa2vH95pVufoKjZya+VoJ/QVF5818B+gqLz5r4GLqho6+Z8qfm7GBlYZrmupqbpUxLEi4vbi3YGglX1hSqxp8VFa17stK57XKiIqJIvvDJ8vt+fy/KXzrxVvJZC0XRobzNpI0beTuu7LghaHo0PzbtEaGTuu6eCFoOjQ3m7RGhk7rucELQdGhvN2iNDJXXc4I2g6NDebtEaJkrruhbI2h6LDebtEaLkrrujgjaLosN5u0RoZO67nBG0XRobzNojQyV13OCNoujQ3mbRGhkrrujghaLo0N5m0RoZK67nBC0fRobzNojQyV13OCFo+jw3mbRGhk7rucELR9GhvMEaGTuu5wQtH0aG8wRoZO67nBC0fR4bzBGhk7rucELR9HhvM2iNDJ3Xc4IWi6NDeZtEaJkrrunghaLo0N5m0RouTuu5wQtF0aG8zaI0MnddzgjaLo0N5u0RoZK67pSyNoejQ3m7RGhk7rulLI2g6NBebtEaGSuu73o9m7TRIqMhhai8a4nN4/8AcUpw1/tc/X7cf6154ev6DtZmorzdpWBH6Dtbm4rzdoELUdrs3HeZtAwfUlr0RVyceJEXH9qMDXsIyZXU3EmNUWLdebz/AGwOnYdP86rJf9cyfUUDs2vtVNV09HY2JsjHtV0m6VUd58XEv8gOzUde0Gnxo+B/2kRN3G7ikj/NP+QOmAAAAAAAAAAAAAAAAAAAAAAAAANWmU+jQYso/E5fRY3G6R+i1ONQNWraznnnfG+BYWpGkjN25FkciuxfaRPN+QHRm9B+i7sArfB8uKSscfPj7ZANiw/4xWXxJu+oGOESNr6yoDXIitVmJUXzL9pQOJSKrnhkSehPdG9q49y1VRU0dgH1tjbZLTHpRaS3cz4l3L28TZMXsVPYoH2YAAAAAAAAAAAAAAAAAAAAAHlSZ2RRukdj3LUxruUVzv5InnA+TpVpKwmVUhhko0aftSRvdO7+KJixN/3A1aolSOdZJGzKrmPRz3slc9VxpxKqpj94HfqmVslLke1H7lIGtVXNcxMe7VcSYwOzN6D9F3YBWlh+KasdOPtkA2rDr/nNZJ/rmX6igY4R5WR1hQXu4mtjVVVOPF9pQOKyasqxlyFCY7c/tSejiT3ud7APurK2QotX/evXLUhU9NeJsf8ABqf8gfTAAAAAAAAAAAAAAAAAAAAAAeVKlkZG97GLK9rVVrGqiOevuRVA0qprCnzK9J6JJRUaiK1XvY9H/wAExAcy21ZVhDRaQ2KjyKxYsa0lj2tSFcfu8/8AcDo1BTabPCiz0d9H3LI9w572vy2NvpJi838/eB0ZvQfou7AKzsGirLWOnH2yAbNjJGNrqst05G/bmxbpUb+8X3gfQWjs7QaxmhlkpCMSNNy5rXMXdpjx8S+wDr1bRquosSRUfJxsT3ORVd/Fy+0Dby8PPZeaAy8PPZeQBl4eey8gDLw89l5AGXh57LyAMvDz2XmgMvDz2XmgRl4eey80Bl4c4y80BviDOMvNAZeHOMvNAZeHnsvNAb4gzjLzQG+IM4y80CcvDz2XmgMvDz2XmgMvDz2XmgMvDz2XkAZeHnsvIAy0XPbeQBloeey8gDLw89l5APGmMoc8T4ZVY6ORNy9u6RMafmigejJaO1rWo9iI1Ea1N0nEiJixAYT0mj7h/wB4z0XftN9wHxGC6JHyVovn+3Di/msoH2Nq7AVJSqQtJXLQySqqy5B6Na9ecqKi8f5AcTya1NnqXrGeEDF2Dip0/fUvWM8IHmuDyqc9S9YzwgYLg+qrPUvWM8IEOwf1UictS9YzwgeLrCVYn76laxvhA8lsPVvH97StY3wgOBNW5yk6xuwDHgTVudpOsbsAx4FVdnaTfb4QJ4E1bnaTfbsAcCqtztJ1jdgGK2Mq7O0nWN2AY8DavztJvt2ATwMq7OUi+3YBlwLq3OUi+3YBKWLq3OUjWJsAngXVucpGsTYBPAqrc5SdY3YA4E1bnaTrG7AJSxFW52k6xuwCUsPVuepWsb4QMuA1W56laxvhAhLD1bnaVrG+EDNLCVZnqVrG+ECeAFVL+9pWsZ4QM2YPapXEiy0r3enH4QLHsnZyrqtoyR0Zq/eYnyPkXdSSL71XYB//2Q=="/>
          <p:cNvSpPr>
            <a:spLocks noChangeAspect="1" noChangeArrowheads="1"/>
          </p:cNvSpPr>
          <p:nvPr/>
        </p:nvSpPr>
        <p:spPr bwMode="auto">
          <a:xfrm>
            <a:off x="155575" y="-1303338"/>
            <a:ext cx="2828925" cy="271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33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90500"/>
            <a:ext cx="2181225" cy="2095500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6457951" y="2286000"/>
            <a:ext cx="2228849" cy="43088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Fluir </a:t>
            </a:r>
            <a:r>
              <a:rPr lang="es-ES_tradnl" altLang="en-US" sz="2200" i="1" dirty="0"/>
              <a:t>(to </a:t>
            </a:r>
            <a:r>
              <a:rPr lang="es-ES_tradnl" altLang="en-US" sz="2200" i="1" dirty="0" err="1"/>
              <a:t>stream</a:t>
            </a:r>
            <a:r>
              <a:rPr lang="es-ES_tradnl" altLang="en-US" sz="2200" i="1" dirty="0"/>
              <a:t>)</a:t>
            </a:r>
          </a:p>
        </p:txBody>
      </p:sp>
      <p:sp>
        <p:nvSpPr>
          <p:cNvPr id="12" name="Rectangle 23"/>
          <p:cNvSpPr>
            <a:spLocks noChangeArrowheads="1"/>
          </p:cNvSpPr>
          <p:nvPr/>
        </p:nvSpPr>
        <p:spPr bwMode="auto">
          <a:xfrm>
            <a:off x="2362200" y="2895600"/>
            <a:ext cx="2336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dirty="0" smtClean="0">
                <a:solidFill>
                  <a:srgbClr val="000000"/>
                </a:solidFill>
                <a:latin typeface="CAC Futura Casual" pitchFamily="2" charset="0"/>
              </a:rPr>
              <a:t>To chat</a:t>
            </a:r>
            <a:endParaRPr lang="es-ES_tradnl" altLang="en-US" sz="3600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13" name="Rectangle 23"/>
          <p:cNvSpPr>
            <a:spLocks noChangeArrowheads="1"/>
          </p:cNvSpPr>
          <p:nvPr/>
        </p:nvSpPr>
        <p:spPr bwMode="auto">
          <a:xfrm>
            <a:off x="711200" y="6324600"/>
            <a:ext cx="2336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dirty="0" smtClean="0">
                <a:solidFill>
                  <a:srgbClr val="000000"/>
                </a:solidFill>
                <a:latin typeface="CAC Futura Casual" pitchFamily="2" charset="0"/>
              </a:rPr>
              <a:t>To </a:t>
            </a:r>
            <a:r>
              <a:rPr lang="es-ES_tradnl" altLang="en-US" sz="3600" dirty="0" err="1" smtClean="0">
                <a:solidFill>
                  <a:srgbClr val="000000"/>
                </a:solidFill>
                <a:latin typeface="CAC Futura Casual" pitchFamily="2" charset="0"/>
              </a:rPr>
              <a:t>download</a:t>
            </a:r>
            <a:endParaRPr lang="es-ES_tradnl" altLang="en-US" sz="3600" dirty="0">
              <a:solidFill>
                <a:srgbClr val="000000"/>
              </a:solidFill>
              <a:latin typeface="CAC Futura Casual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732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>
                <a:solidFill>
                  <a:srgbClr val="FF0000"/>
                </a:solidFill>
              </a:rPr>
              <a:t># </a:t>
            </a:r>
            <a:r>
              <a:rPr lang="en-US" altLang="en-US" smtClean="0">
                <a:solidFill>
                  <a:srgbClr val="FF0000"/>
                </a:solidFill>
              </a:rPr>
              <a:t>60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5105400"/>
          </a:xfrm>
        </p:spPr>
        <p:txBody>
          <a:bodyPr/>
          <a:lstStyle/>
          <a:p>
            <a:r>
              <a:rPr lang="en-US" altLang="en-US" sz="4000" dirty="0" smtClean="0"/>
              <a:t>QUIZ 1: CAPITULO 3 is </a:t>
            </a:r>
            <a:r>
              <a:rPr lang="en-US" altLang="en-US" sz="4000" dirty="0" smtClean="0"/>
              <a:t>on TUESDAY!</a:t>
            </a:r>
            <a:endParaRPr lang="en-US" altLang="en-US" sz="4000" dirty="0" smtClean="0"/>
          </a:p>
          <a:p>
            <a:pPr lvl="1"/>
            <a:r>
              <a:rPr lang="en-US" altLang="en-US" sz="3600" dirty="0" smtClean="0"/>
              <a:t>School vocabulary txt p. 92-95</a:t>
            </a:r>
          </a:p>
          <a:p>
            <a:r>
              <a:rPr lang="en-US" altLang="en-US" sz="4000" dirty="0" smtClean="0"/>
              <a:t>WORKBOOK</a:t>
            </a:r>
            <a:r>
              <a:rPr lang="en-US" altLang="en-US" dirty="0" smtClean="0"/>
              <a:t>	</a:t>
            </a:r>
            <a:endParaRPr lang="en-US" altLang="en-US" dirty="0"/>
          </a:p>
          <a:p>
            <a:pPr lvl="1"/>
            <a:r>
              <a:rPr lang="en-US" altLang="en-US" sz="3600" dirty="0" smtClean="0"/>
              <a:t>Complete p. 3.6-3.7</a:t>
            </a:r>
            <a:endParaRPr lang="en-US" altLang="en-US" sz="3600" dirty="0"/>
          </a:p>
        </p:txBody>
      </p:sp>
    </p:spTree>
    <p:extLst>
      <p:ext uri="{BB962C8B-B14F-4D97-AF65-F5344CB8AC3E}">
        <p14:creationId xmlns:p14="http://schemas.microsoft.com/office/powerpoint/2010/main" val="420628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ixel">
  <a:themeElements>
    <a:clrScheme name="Pixel 8">
      <a:dk1>
        <a:srgbClr val="003300"/>
      </a:dk1>
      <a:lt1>
        <a:srgbClr val="FFFFFF"/>
      </a:lt1>
      <a:dk2>
        <a:srgbClr val="000000"/>
      </a:dk2>
      <a:lt2>
        <a:srgbClr val="336600"/>
      </a:lt2>
      <a:accent1>
        <a:srgbClr val="CCCC00"/>
      </a:accent1>
      <a:accent2>
        <a:srgbClr val="669900"/>
      </a:accent2>
      <a:accent3>
        <a:srgbClr val="FFFFFF"/>
      </a:accent3>
      <a:accent4>
        <a:srgbClr val="002A00"/>
      </a:accent4>
      <a:accent5>
        <a:srgbClr val="E2E2AA"/>
      </a:accent5>
      <a:accent6>
        <a:srgbClr val="5C8A00"/>
      </a:accent6>
      <a:hlink>
        <a:srgbClr val="333300"/>
      </a:hlink>
      <a:folHlink>
        <a:srgbClr val="99CC00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grey globe">
  <a:themeElements>
    <a:clrScheme name="Spher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66"/>
      </a:accent1>
      <a:accent2>
        <a:srgbClr val="004080"/>
      </a:accent2>
      <a:accent3>
        <a:srgbClr val="FFFFFF"/>
      </a:accent3>
      <a:accent4>
        <a:srgbClr val="000000"/>
      </a:accent4>
      <a:accent5>
        <a:srgbClr val="FFFFB8"/>
      </a:accent5>
      <a:accent6>
        <a:srgbClr val="003973"/>
      </a:accent6>
      <a:hlink>
        <a:srgbClr val="008040"/>
      </a:hlink>
      <a:folHlink>
        <a:srgbClr val="800000"/>
      </a:folHlink>
    </a:clrScheme>
    <a:fontScheme name="Sphere">
      <a:majorFont>
        <a:latin typeface="Trebuchet MS"/>
        <a:ea typeface="ＭＳ Ｐゴシック"/>
        <a:cs typeface=""/>
      </a:majorFont>
      <a:minorFont>
        <a:latin typeface="Trebuchet M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64" charset="-128"/>
          </a:defRPr>
        </a:defPPr>
      </a:lstStyle>
    </a:lnDef>
  </a:objectDefaults>
  <a:extraClrSchemeLst>
    <a:extraClrScheme>
      <a:clrScheme name="Sphe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her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66"/>
        </a:accent1>
        <a:accent2>
          <a:srgbClr val="004080"/>
        </a:accent2>
        <a:accent3>
          <a:srgbClr val="FFFFFF"/>
        </a:accent3>
        <a:accent4>
          <a:srgbClr val="000000"/>
        </a:accent4>
        <a:accent5>
          <a:srgbClr val="FFFFB8"/>
        </a:accent5>
        <a:accent6>
          <a:srgbClr val="003973"/>
        </a:accent6>
        <a:hlink>
          <a:srgbClr val="00804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2036</TotalTime>
  <Words>277</Words>
  <Application>Microsoft Office PowerPoint</Application>
  <PresentationFormat>On-screen Show (4:3)</PresentationFormat>
  <Paragraphs>95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1_Pixel</vt:lpstr>
      <vt:lpstr>grey globe</vt:lpstr>
      <vt:lpstr>PowerPoint Presentation</vt:lpstr>
      <vt:lpstr>PowerPoint Presentation</vt:lpstr>
      <vt:lpstr>PowerPoint Presentation</vt:lpstr>
      <vt:lpstr>Vocabulario</vt:lpstr>
      <vt:lpstr>PowerPoint Presentation</vt:lpstr>
      <vt:lpstr>Verbos</vt:lpstr>
      <vt:lpstr>PowerPoint Presentation</vt:lpstr>
      <vt:lpstr>PowerPoint Presentation</vt:lpstr>
      <vt:lpstr>Tarea # 60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601 La fecha es el 23 de abril del 2014</dc:title>
  <dc:creator>Helen Zumaeta</dc:creator>
  <cp:lastModifiedBy>Helen Zumaeta</cp:lastModifiedBy>
  <cp:revision>33</cp:revision>
  <cp:lastPrinted>2016-04-15T16:06:35Z</cp:lastPrinted>
  <dcterms:created xsi:type="dcterms:W3CDTF">2014-04-09T21:38:09Z</dcterms:created>
  <dcterms:modified xsi:type="dcterms:W3CDTF">2018-04-13T20:17:42Z</dcterms:modified>
</cp:coreProperties>
</file>